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36"/>
  </p:notesMasterIdLst>
  <p:sldIdLst>
    <p:sldId id="266" r:id="rId2"/>
    <p:sldId id="257" r:id="rId3"/>
    <p:sldId id="282" r:id="rId4"/>
    <p:sldId id="281" r:id="rId5"/>
    <p:sldId id="261" r:id="rId6"/>
    <p:sldId id="262" r:id="rId7"/>
    <p:sldId id="264" r:id="rId8"/>
    <p:sldId id="263" r:id="rId9"/>
    <p:sldId id="265" r:id="rId10"/>
    <p:sldId id="300" r:id="rId11"/>
    <p:sldId id="283" r:id="rId12"/>
    <p:sldId id="267" r:id="rId13"/>
    <p:sldId id="268" r:id="rId14"/>
    <p:sldId id="269" r:id="rId15"/>
    <p:sldId id="270" r:id="rId16"/>
    <p:sldId id="271" r:id="rId17"/>
    <p:sldId id="272" r:id="rId18"/>
    <p:sldId id="273" r:id="rId19"/>
    <p:sldId id="285" r:id="rId20"/>
    <p:sldId id="289" r:id="rId21"/>
    <p:sldId id="286" r:id="rId22"/>
    <p:sldId id="290" r:id="rId23"/>
    <p:sldId id="292" r:id="rId24"/>
    <p:sldId id="293" r:id="rId25"/>
    <p:sldId id="295" r:id="rId26"/>
    <p:sldId id="291" r:id="rId27"/>
    <p:sldId id="297" r:id="rId28"/>
    <p:sldId id="298" r:id="rId29"/>
    <p:sldId id="299" r:id="rId30"/>
    <p:sldId id="287" r:id="rId31"/>
    <p:sldId id="274" r:id="rId32"/>
    <p:sldId id="284" r:id="rId33"/>
    <p:sldId id="275" r:id="rId34"/>
    <p:sldId id="28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70BF"/>
    <a:srgbClr val="4081D0"/>
    <a:srgbClr val="CC3300"/>
    <a:srgbClr val="FFFFCC"/>
    <a:srgbClr val="FFFF99"/>
    <a:srgbClr val="FFFF66"/>
    <a:srgbClr val="FFCC66"/>
    <a:srgbClr val="FF9966"/>
    <a:srgbClr val="0000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727892-D670-4B36-82EC-151D7269B6C6}" type="datetimeFigureOut">
              <a:rPr lang="en-US" smtClean="0"/>
              <a:t>5/20/2013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680C31-A9F8-45D1-8430-2F156DE745DE}" type="slidenum">
              <a:rPr lang="en-US" smtClean="0"/>
              <a:t>‹#›</a:t>
            </a:fld>
            <a:endParaRPr lang="en-US"/>
          </a:p>
        </p:txBody>
      </p:sp>
    </p:spTree>
    <p:extLst>
      <p:ext uri="{BB962C8B-B14F-4D97-AF65-F5344CB8AC3E}">
        <p14:creationId xmlns:p14="http://schemas.microsoft.com/office/powerpoint/2010/main" val="1337903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680C31-A9F8-45D1-8430-2F156DE745DE}" type="slidenum">
              <a:rPr lang="en-US" smtClean="0"/>
              <a:t>4</a:t>
            </a:fld>
            <a:endParaRPr lang="en-US"/>
          </a:p>
        </p:txBody>
      </p:sp>
    </p:spTree>
    <p:extLst>
      <p:ext uri="{BB962C8B-B14F-4D97-AF65-F5344CB8AC3E}">
        <p14:creationId xmlns:p14="http://schemas.microsoft.com/office/powerpoint/2010/main" val="2253090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95210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74289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769940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59074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03188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197408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616626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988420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56444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513455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381282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alpha val="2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65255090"/>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ablemedia.com/ctcweb/consortium/kelly.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https://www.vbcps.com/depts/REA/Documents/Forms/AllItems.aspx?RootFolder=%2fdepts%2fREA%2fDocuments%2fAdminConf2012%2fWe%20Deliver%20Sessions%2fLiteracy&amp;FolderCTID=0x012000B4F3B1C7A156BA4791A379F446C0B45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Word_97_-_2003_Document1.doc"/></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n.wikipedia.org/wiki/Literac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actflproficiencyguidelines2012.or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1"/>
            <a:ext cx="7772400" cy="1447799"/>
          </a:xfrm>
        </p:spPr>
        <p:txBody>
          <a:bodyPr>
            <a:normAutofit fontScale="90000"/>
          </a:bodyPr>
          <a:lstStyle/>
          <a:p>
            <a:r>
              <a:rPr lang="en-US" sz="2400" b="1" dirty="0" smtClean="0">
                <a:effectLst/>
                <a:latin typeface="Arial" pitchFamily="34" charset="0"/>
                <a:cs typeface="Arial" pitchFamily="34" charset="0"/>
              </a:rPr>
              <a:t/>
            </a:r>
            <a:br>
              <a:rPr lang="en-US" sz="2400" b="1" dirty="0" smtClean="0">
                <a:effectLst/>
                <a:latin typeface="Arial" pitchFamily="34" charset="0"/>
                <a:cs typeface="Arial" pitchFamily="34" charset="0"/>
              </a:rPr>
            </a:br>
            <a:r>
              <a:rPr lang="en-US" sz="2400" b="1" dirty="0">
                <a:solidFill>
                  <a:schemeClr val="accent1">
                    <a:lumMod val="75000"/>
                  </a:schemeClr>
                </a:solidFill>
                <a:latin typeface="Arial" pitchFamily="34" charset="0"/>
                <a:cs typeface="Arial" pitchFamily="34" charset="0"/>
              </a:rPr>
              <a:t>Developing Literacy in the World Language Classroom, Part I</a:t>
            </a:r>
            <a:br>
              <a:rPr lang="en-US" sz="2400" b="1" dirty="0">
                <a:solidFill>
                  <a:schemeClr val="accent1">
                    <a:lumMod val="75000"/>
                  </a:schemeClr>
                </a:solidFill>
                <a:latin typeface="Arial" pitchFamily="34" charset="0"/>
                <a:cs typeface="Arial" pitchFamily="34" charset="0"/>
              </a:rPr>
            </a:br>
            <a:endParaRPr lang="en-US" sz="2400" b="1" dirty="0">
              <a:solidFill>
                <a:schemeClr val="accent1">
                  <a:lumMod val="75000"/>
                </a:schemeClr>
              </a:solidFill>
              <a:latin typeface="Arial" pitchFamily="34" charset="0"/>
              <a:cs typeface="Arial" pitchFamily="34" charset="0"/>
            </a:endParaRPr>
          </a:p>
        </p:txBody>
      </p:sp>
      <p:sp>
        <p:nvSpPr>
          <p:cNvPr id="3" name="Subtitle 2"/>
          <p:cNvSpPr>
            <a:spLocks noGrp="1"/>
          </p:cNvSpPr>
          <p:nvPr>
            <p:ph type="subTitle" idx="1"/>
          </p:nvPr>
        </p:nvSpPr>
        <p:spPr>
          <a:xfrm>
            <a:off x="1371600" y="4876800"/>
            <a:ext cx="6400800" cy="1447800"/>
          </a:xfrm>
        </p:spPr>
        <p:txBody>
          <a:bodyPr>
            <a:normAutofit/>
          </a:bodyPr>
          <a:lstStyle/>
          <a:p>
            <a:endParaRPr lang="en-US" sz="1600" b="1" dirty="0" smtClean="0">
              <a:solidFill>
                <a:schemeClr val="accent1">
                  <a:lumMod val="75000"/>
                </a:schemeClr>
              </a:solidFill>
              <a:effectLst>
                <a:outerShdw blurRad="63500" dist="38100" dir="5400000" algn="t" rotWithShape="0">
                  <a:prstClr val="black">
                    <a:alpha val="25000"/>
                  </a:prstClr>
                </a:outerShdw>
              </a:effectLst>
              <a:latin typeface="+mn-lt"/>
              <a:ea typeface="+mj-ea"/>
              <a:cs typeface="+mj-cs"/>
            </a:endParaRPr>
          </a:p>
          <a:p>
            <a:endParaRPr lang="en-US" sz="1600" b="1" dirty="0">
              <a:solidFill>
                <a:schemeClr val="accent1">
                  <a:lumMod val="75000"/>
                </a:schemeClr>
              </a:solidFill>
              <a:effectLst>
                <a:outerShdw blurRad="63500" dist="38100" dir="5400000" algn="t" rotWithShape="0">
                  <a:prstClr val="black">
                    <a:alpha val="25000"/>
                  </a:prstClr>
                </a:outerShdw>
              </a:effectLst>
              <a:ea typeface="+mj-ea"/>
              <a:cs typeface="+mj-cs"/>
            </a:endParaRPr>
          </a:p>
          <a:p>
            <a:r>
              <a:rPr lang="en-US" sz="1600" b="1" dirty="0" smtClean="0">
                <a:solidFill>
                  <a:schemeClr val="accent1">
                    <a:lumMod val="75000"/>
                  </a:schemeClr>
                </a:solidFill>
                <a:effectLst>
                  <a:outerShdw blurRad="63500" dist="38100" dir="5400000" algn="t" rotWithShape="0">
                    <a:prstClr val="black">
                      <a:alpha val="25000"/>
                    </a:prstClr>
                  </a:outerShdw>
                </a:effectLst>
                <a:latin typeface="+mn-lt"/>
                <a:ea typeface="+mj-ea"/>
                <a:cs typeface="+mj-cs"/>
              </a:rPr>
              <a:t>Dr</a:t>
            </a:r>
            <a:r>
              <a:rPr lang="en-US" sz="1600" b="1" dirty="0">
                <a:solidFill>
                  <a:schemeClr val="accent1">
                    <a:lumMod val="75000"/>
                  </a:schemeClr>
                </a:solidFill>
                <a:effectLst>
                  <a:outerShdw blurRad="63500" dist="38100" dir="5400000" algn="t" rotWithShape="0">
                    <a:prstClr val="black">
                      <a:alpha val="25000"/>
                    </a:prstClr>
                  </a:outerShdw>
                </a:effectLst>
                <a:latin typeface="+mn-lt"/>
                <a:ea typeface="+mj-ea"/>
                <a:cs typeface="+mj-cs"/>
              </a:rPr>
              <a:t>. Maria Nuzzo</a:t>
            </a:r>
          </a:p>
          <a:p>
            <a:r>
              <a:rPr lang="en-US" sz="1600" b="1" dirty="0" smtClean="0">
                <a:solidFill>
                  <a:schemeClr val="accent1">
                    <a:lumMod val="75000"/>
                  </a:schemeClr>
                </a:solidFill>
                <a:effectLst>
                  <a:outerShdw blurRad="63500" dist="38100" dir="5400000" algn="t" rotWithShape="0">
                    <a:prstClr val="black">
                      <a:alpha val="25000"/>
                    </a:prstClr>
                  </a:outerShdw>
                </a:effectLst>
                <a:latin typeface="+mn-lt"/>
                <a:ea typeface="+mj-ea"/>
                <a:cs typeface="+mj-cs"/>
              </a:rPr>
              <a:t>SY 2013-14</a:t>
            </a:r>
            <a:endParaRPr lang="en-US" sz="1600" b="1" dirty="0">
              <a:solidFill>
                <a:schemeClr val="accent1">
                  <a:lumMod val="75000"/>
                </a:schemeClr>
              </a:solidFill>
              <a:effectLst>
                <a:outerShdw blurRad="63500" dist="38100" dir="5400000" algn="t" rotWithShape="0">
                  <a:prstClr val="black">
                    <a:alpha val="25000"/>
                  </a:prstClr>
                </a:outerShdw>
              </a:effectLst>
              <a:latin typeface="+mn-lt"/>
              <a:ea typeface="+mj-ea"/>
              <a:cs typeface="+mj-cs"/>
            </a:endParaRPr>
          </a:p>
          <a:p>
            <a:endParaRPr lang="en-US" dirty="0"/>
          </a:p>
        </p:txBody>
      </p:sp>
      <p:pic>
        <p:nvPicPr>
          <p:cNvPr id="4" name="Picture 6" descr="C:\Users\mnuzzo\AppData\Local\Microsoft\Windows\Temporary Internet Files\Content.IE5\ICA2CGZU\MC90043799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2971800"/>
            <a:ext cx="1023288" cy="97498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nuzzo\AppData\Local\Microsoft\Windows\Temporary Internet Files\Content.IE5\8ESPR9LO\MC90044042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2394779"/>
            <a:ext cx="1010919" cy="1064514"/>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2948539" y="2160069"/>
            <a:ext cx="3276600" cy="2133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60363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spcBef>
                <a:spcPct val="20000"/>
              </a:spcBef>
            </a:pPr>
            <a:r>
              <a:rPr lang="en-US" sz="2200" b="1" dirty="0">
                <a:solidFill>
                  <a:schemeClr val="accent1">
                    <a:lumMod val="75000"/>
                  </a:schemeClr>
                </a:solidFill>
                <a:latin typeface="Arial" pitchFamily="34" charset="0"/>
                <a:cs typeface="Arial" pitchFamily="34" charset="0"/>
              </a:rPr>
              <a:t>Reading Latin</a:t>
            </a:r>
            <a:endParaRPr lang="en-US" sz="22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pPr marL="0" indent="0">
              <a:buNone/>
            </a:pPr>
            <a:r>
              <a:rPr lang="en-US" sz="1800" dirty="0">
                <a:hlinkClick r:id="rId2"/>
              </a:rPr>
              <a:t>http://ablemedia.com/ctcweb/consortium/kelly.html</a:t>
            </a:r>
            <a:endParaRPr lang="en-US" sz="1800" dirty="0"/>
          </a:p>
          <a:p>
            <a:pPr marL="0" indent="0">
              <a:buNone/>
            </a:pPr>
            <a:endParaRPr lang="en-US" dirty="0"/>
          </a:p>
        </p:txBody>
      </p:sp>
    </p:spTree>
    <p:extLst>
      <p:ext uri="{BB962C8B-B14F-4D97-AF65-F5344CB8AC3E}">
        <p14:creationId xmlns:p14="http://schemas.microsoft.com/office/powerpoint/2010/main" val="24743671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a:solidFill>
                  <a:schemeClr val="tx2"/>
                </a:solidFill>
              </a:rPr>
              <a:t>Literacy Toolbox</a:t>
            </a:r>
          </a:p>
        </p:txBody>
      </p:sp>
      <p:sp>
        <p:nvSpPr>
          <p:cNvPr id="3" name="Content Placeholder 2"/>
          <p:cNvSpPr>
            <a:spLocks noGrp="1"/>
          </p:cNvSpPr>
          <p:nvPr>
            <p:ph idx="1"/>
          </p:nvPr>
        </p:nvSpPr>
        <p:spPr/>
        <p:txBody>
          <a:bodyPr>
            <a:normAutofit/>
          </a:bodyPr>
          <a:lstStyle/>
          <a:p>
            <a:pPr marL="0" indent="0">
              <a:buNone/>
            </a:pPr>
            <a:endParaRPr lang="en-US" sz="1600" dirty="0" smtClean="0"/>
          </a:p>
          <a:p>
            <a:pPr marL="0" indent="0">
              <a:buNone/>
            </a:pPr>
            <a:r>
              <a:rPr lang="en-US" sz="1600" dirty="0">
                <a:hlinkClick r:id="rId2"/>
              </a:rPr>
              <a:t>https://www.vbcps.com/depts/REA/Documents/Forms/AllItems.aspx?RootFolder=%</a:t>
            </a:r>
            <a:r>
              <a:rPr lang="en-US" sz="1600" dirty="0" smtClean="0">
                <a:hlinkClick r:id="rId2"/>
              </a:rPr>
              <a:t>2fdepts%2fREA%2fDocuments%2fAdminConf2012%2fWe%20Deliver%20Sessions%2fLiteracy&amp;FolderCTID=0x012000B4F3B1C7A156BA4791A379F446C0B452</a:t>
            </a:r>
            <a:endParaRPr lang="en-US" sz="1600" dirty="0" smtClean="0"/>
          </a:p>
          <a:p>
            <a:pPr marL="0" indent="0">
              <a:buNone/>
            </a:pPr>
            <a:endParaRPr lang="en-US" sz="1600" dirty="0"/>
          </a:p>
          <a:p>
            <a:pPr marL="0" indent="0">
              <a:buNone/>
            </a:pPr>
            <a:endParaRPr lang="en-US" sz="1600" dirty="0"/>
          </a:p>
        </p:txBody>
      </p:sp>
      <p:pic>
        <p:nvPicPr>
          <p:cNvPr id="1026" name="Picture 2" descr="C:\Users\mnuzzo\AppData\Local\Microsoft\Windows\Temporary Internet Files\Content.IE5\T10AYX75\MC9003640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400" y="3428999"/>
            <a:ext cx="1440180" cy="1831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88744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2000" b="1" dirty="0">
                <a:solidFill>
                  <a:schemeClr val="tx2"/>
                </a:solidFill>
                <a:latin typeface="+mn-lt"/>
              </a:rPr>
              <a:t>Pre-Reading </a:t>
            </a:r>
            <a:r>
              <a:rPr lang="en-US" sz="2000" b="1" dirty="0" smtClean="0">
                <a:solidFill>
                  <a:schemeClr val="tx2"/>
                </a:solidFill>
                <a:latin typeface="+mn-lt"/>
              </a:rPr>
              <a:t>Strategies</a:t>
            </a:r>
            <a:br>
              <a:rPr lang="en-US" sz="2000" b="1" dirty="0" smtClean="0">
                <a:solidFill>
                  <a:schemeClr val="tx2"/>
                </a:solidFill>
                <a:latin typeface="+mn-lt"/>
              </a:rPr>
            </a:br>
            <a:r>
              <a:rPr lang="en-US" sz="1600" b="1" u="sng" dirty="0" smtClean="0">
                <a:solidFill>
                  <a:schemeClr val="tx2"/>
                </a:solidFill>
                <a:latin typeface="+mn-lt"/>
              </a:rPr>
              <a:t/>
            </a:r>
            <a:br>
              <a:rPr lang="en-US" sz="1600" b="1" u="sng" dirty="0" smtClean="0">
                <a:solidFill>
                  <a:schemeClr val="tx2"/>
                </a:solidFill>
                <a:latin typeface="+mn-lt"/>
              </a:rPr>
            </a:br>
            <a:r>
              <a:rPr lang="en-US" sz="1600" dirty="0">
                <a:effectLst/>
              </a:rPr>
              <a:t/>
            </a:r>
            <a:br>
              <a:rPr lang="en-US" sz="1600" dirty="0">
                <a:effectLst/>
              </a:rPr>
            </a:br>
            <a:endParaRPr lang="en-US" sz="1600" dirty="0"/>
          </a:p>
        </p:txBody>
      </p:sp>
      <p:sp>
        <p:nvSpPr>
          <p:cNvPr id="3" name="Content Placeholder 2"/>
          <p:cNvSpPr>
            <a:spLocks noGrp="1"/>
          </p:cNvSpPr>
          <p:nvPr>
            <p:ph idx="1"/>
          </p:nvPr>
        </p:nvSpPr>
        <p:spPr>
          <a:xfrm>
            <a:off x="304800" y="990600"/>
            <a:ext cx="8382000" cy="5334000"/>
          </a:xfrm>
        </p:spPr>
        <p:txBody>
          <a:bodyPr>
            <a:normAutofit/>
          </a:bodyPr>
          <a:lstStyle/>
          <a:p>
            <a:pPr marL="0" indent="0">
              <a:buNone/>
            </a:pPr>
            <a:r>
              <a:rPr lang="en-US" sz="1600" b="1" dirty="0" smtClean="0">
                <a:solidFill>
                  <a:srgbClr val="CC3300"/>
                </a:solidFill>
              </a:rPr>
              <a:t>                    </a:t>
            </a:r>
            <a:r>
              <a:rPr lang="en-US" sz="1600" b="1" dirty="0" smtClean="0">
                <a:solidFill>
                  <a:srgbClr val="C00000"/>
                </a:solidFill>
              </a:rPr>
              <a:t>Spiral Reading Activities</a:t>
            </a:r>
            <a:r>
              <a:rPr lang="en-US" sz="1600" b="1" dirty="0">
                <a:solidFill>
                  <a:srgbClr val="C00000"/>
                </a:solidFill>
              </a:rPr>
              <a:t>. Do not isolate modalities!</a:t>
            </a:r>
          </a:p>
          <a:p>
            <a:pPr marL="0" indent="0">
              <a:buNone/>
            </a:pPr>
            <a:endParaRPr lang="en-US" sz="1000" b="1" u="sng" dirty="0" smtClean="0">
              <a:solidFill>
                <a:schemeClr val="tx2"/>
              </a:solidFill>
              <a:latin typeface="+mn-lt"/>
              <a:ea typeface="+mj-ea"/>
              <a:cs typeface="+mj-cs"/>
            </a:endParaRPr>
          </a:p>
          <a:p>
            <a:pPr marL="0" indent="0">
              <a:buNone/>
            </a:pPr>
            <a:endParaRPr lang="en-US" sz="1000" b="1" u="sng" dirty="0" smtClean="0">
              <a:solidFill>
                <a:schemeClr val="tx2"/>
              </a:solidFill>
              <a:latin typeface="+mn-lt"/>
              <a:ea typeface="+mj-ea"/>
              <a:cs typeface="+mj-cs"/>
            </a:endParaRPr>
          </a:p>
          <a:p>
            <a:pPr marL="0" indent="0">
              <a:buNone/>
            </a:pPr>
            <a:r>
              <a:rPr lang="en-US" sz="1600" b="1" u="sng" dirty="0" smtClean="0">
                <a:solidFill>
                  <a:schemeClr val="tx2"/>
                </a:solidFill>
                <a:latin typeface="+mn-lt"/>
                <a:ea typeface="+mj-ea"/>
                <a:cs typeface="+mj-cs"/>
              </a:rPr>
              <a:t>Brainstorming</a:t>
            </a:r>
            <a:r>
              <a:rPr lang="en-US" sz="1600" b="1" dirty="0" smtClean="0">
                <a:solidFill>
                  <a:schemeClr val="tx2"/>
                </a:solidFill>
                <a:latin typeface="+mn-lt"/>
                <a:ea typeface="+mj-ea"/>
                <a:cs typeface="+mj-cs"/>
              </a:rPr>
              <a:t> </a:t>
            </a:r>
            <a:r>
              <a:rPr lang="en-US" sz="1600" b="1" dirty="0">
                <a:solidFill>
                  <a:schemeClr val="tx2"/>
                </a:solidFill>
                <a:latin typeface="+mn-lt"/>
                <a:ea typeface="+mj-ea"/>
                <a:cs typeface="+mj-cs"/>
              </a:rPr>
              <a:t>(post-reading also</a:t>
            </a:r>
            <a:r>
              <a:rPr lang="en-US" sz="1600" b="1" dirty="0" smtClean="0">
                <a:solidFill>
                  <a:schemeClr val="tx2"/>
                </a:solidFill>
                <a:latin typeface="+mn-lt"/>
                <a:ea typeface="+mj-ea"/>
                <a:cs typeface="+mj-cs"/>
              </a:rPr>
              <a:t>)</a:t>
            </a:r>
          </a:p>
          <a:p>
            <a:pPr marL="0" lvl="0" indent="0">
              <a:buNone/>
            </a:pPr>
            <a:endParaRPr lang="en-US" sz="900" b="1" dirty="0" smtClean="0">
              <a:solidFill>
                <a:schemeClr val="tx2"/>
              </a:solidFill>
              <a:latin typeface="+mn-lt"/>
              <a:ea typeface="+mj-ea"/>
              <a:cs typeface="+mj-cs"/>
            </a:endParaRPr>
          </a:p>
          <a:p>
            <a:pPr marL="0" lvl="0" indent="0">
              <a:buNone/>
            </a:pPr>
            <a:r>
              <a:rPr lang="en-US" sz="1600" b="1" dirty="0" smtClean="0">
                <a:solidFill>
                  <a:schemeClr val="tx2"/>
                </a:solidFill>
                <a:latin typeface="+mn-lt"/>
                <a:ea typeface="+mj-ea"/>
                <a:cs typeface="+mj-cs"/>
              </a:rPr>
              <a:t>Brainstorming </a:t>
            </a:r>
            <a:r>
              <a:rPr lang="en-US" sz="1600" b="1" dirty="0">
                <a:solidFill>
                  <a:schemeClr val="tx2"/>
                </a:solidFill>
                <a:latin typeface="+mn-lt"/>
                <a:ea typeface="+mj-ea"/>
                <a:cs typeface="+mj-cs"/>
              </a:rPr>
              <a:t>what is already known about the topic of the article, story, selection (individually, pairs, groups</a:t>
            </a:r>
            <a:r>
              <a:rPr lang="en-US" sz="1600" b="1" dirty="0" smtClean="0">
                <a:solidFill>
                  <a:schemeClr val="tx2"/>
                </a:solidFill>
                <a:latin typeface="+mn-lt"/>
                <a:ea typeface="+mj-ea"/>
                <a:cs typeface="+mj-cs"/>
              </a:rPr>
              <a:t>)</a:t>
            </a:r>
          </a:p>
          <a:p>
            <a:pPr marL="0" lvl="0" indent="0">
              <a:buNone/>
            </a:pPr>
            <a:endParaRPr lang="en-US" sz="900" b="1" dirty="0">
              <a:solidFill>
                <a:schemeClr val="tx2"/>
              </a:solidFill>
              <a:latin typeface="+mn-lt"/>
              <a:ea typeface="+mj-ea"/>
              <a:cs typeface="+mj-cs"/>
            </a:endParaRPr>
          </a:p>
          <a:p>
            <a:pPr marL="0" indent="0">
              <a:buNone/>
            </a:pPr>
            <a:r>
              <a:rPr lang="en-US" sz="1600" b="1" u="sng" dirty="0">
                <a:solidFill>
                  <a:schemeClr val="tx2"/>
                </a:solidFill>
                <a:latin typeface="+mn-lt"/>
                <a:ea typeface="+mj-ea"/>
                <a:cs typeface="+mj-cs"/>
              </a:rPr>
              <a:t>Predicting</a:t>
            </a:r>
          </a:p>
          <a:p>
            <a:pPr marL="0" lvl="0" indent="0">
              <a:buNone/>
            </a:pPr>
            <a:endParaRPr lang="en-US" sz="900" b="1" dirty="0" smtClean="0">
              <a:solidFill>
                <a:schemeClr val="tx2"/>
              </a:solidFill>
              <a:latin typeface="+mn-lt"/>
              <a:ea typeface="+mj-ea"/>
              <a:cs typeface="+mj-cs"/>
            </a:endParaRPr>
          </a:p>
          <a:p>
            <a:pPr marL="0" lvl="0" indent="0">
              <a:buNone/>
            </a:pPr>
            <a:r>
              <a:rPr lang="en-US" sz="1600" b="1" dirty="0" smtClean="0">
                <a:solidFill>
                  <a:schemeClr val="tx2"/>
                </a:solidFill>
                <a:latin typeface="+mn-lt"/>
                <a:ea typeface="+mj-ea"/>
                <a:cs typeface="+mj-cs"/>
              </a:rPr>
              <a:t>Reading </a:t>
            </a:r>
            <a:r>
              <a:rPr lang="en-US" sz="1600" b="1" dirty="0">
                <a:solidFill>
                  <a:schemeClr val="tx2"/>
                </a:solidFill>
                <a:latin typeface="+mn-lt"/>
                <a:ea typeface="+mj-ea"/>
                <a:cs typeface="+mj-cs"/>
              </a:rPr>
              <a:t>1st sentence or paragraph of a text and predicting what the text is about (orally or in writing in TL; individually,  pairs, groups</a:t>
            </a:r>
            <a:r>
              <a:rPr lang="en-US" sz="1600" b="1" dirty="0" smtClean="0">
                <a:solidFill>
                  <a:schemeClr val="tx2"/>
                </a:solidFill>
                <a:latin typeface="+mn-lt"/>
                <a:ea typeface="+mj-ea"/>
                <a:cs typeface="+mj-cs"/>
              </a:rPr>
              <a:t>)</a:t>
            </a:r>
          </a:p>
          <a:p>
            <a:pPr marL="0" lvl="0" indent="0">
              <a:buNone/>
            </a:pPr>
            <a:endParaRPr lang="en-US" sz="800" b="1" dirty="0">
              <a:solidFill>
                <a:schemeClr val="tx2"/>
              </a:solidFill>
              <a:latin typeface="+mn-lt"/>
              <a:ea typeface="+mj-ea"/>
              <a:cs typeface="+mj-cs"/>
            </a:endParaRPr>
          </a:p>
          <a:p>
            <a:pPr marL="0" indent="0">
              <a:buNone/>
            </a:pPr>
            <a:r>
              <a:rPr lang="en-US" sz="1600" b="1" u="sng" dirty="0">
                <a:solidFill>
                  <a:schemeClr val="tx2"/>
                </a:solidFill>
                <a:latin typeface="+mn-lt"/>
                <a:ea typeface="+mj-ea"/>
                <a:cs typeface="+mj-cs"/>
              </a:rPr>
              <a:t>Greet and Go/Tea </a:t>
            </a:r>
            <a:r>
              <a:rPr lang="en-US" sz="1600" b="1" u="sng" dirty="0" smtClean="0">
                <a:solidFill>
                  <a:schemeClr val="tx2"/>
                </a:solidFill>
                <a:latin typeface="+mn-lt"/>
                <a:ea typeface="+mj-ea"/>
                <a:cs typeface="+mj-cs"/>
              </a:rPr>
              <a:t>Party</a:t>
            </a:r>
          </a:p>
          <a:p>
            <a:pPr marL="0" indent="0">
              <a:buNone/>
            </a:pPr>
            <a:endParaRPr lang="en-US" sz="800" b="1" dirty="0">
              <a:solidFill>
                <a:schemeClr val="tx2"/>
              </a:solidFill>
              <a:latin typeface="+mn-lt"/>
              <a:ea typeface="+mj-ea"/>
              <a:cs typeface="+mj-cs"/>
            </a:endParaRPr>
          </a:p>
          <a:p>
            <a:pPr marL="0" lvl="0" indent="0">
              <a:buNone/>
            </a:pPr>
            <a:r>
              <a:rPr lang="en-US" sz="1600" b="1" dirty="0">
                <a:solidFill>
                  <a:schemeClr val="tx2"/>
                </a:solidFill>
                <a:latin typeface="+mn-lt"/>
                <a:ea typeface="+mj-ea"/>
                <a:cs typeface="+mj-cs"/>
              </a:rPr>
              <a:t>Strips of paper with sentences from article/text. Students circulate and read their sentence to classmates. Students only listen and begin to think what the text is about</a:t>
            </a:r>
            <a:r>
              <a:rPr lang="en-US" sz="1600" b="1" dirty="0" smtClean="0">
                <a:solidFill>
                  <a:schemeClr val="tx2"/>
                </a:solidFill>
                <a:latin typeface="+mn-lt"/>
                <a:ea typeface="+mj-ea"/>
                <a:cs typeface="+mj-cs"/>
              </a:rPr>
              <a:t>.</a:t>
            </a:r>
          </a:p>
          <a:p>
            <a:pPr marL="0" lvl="0" indent="0">
              <a:buNone/>
            </a:pPr>
            <a:endParaRPr lang="en-US" sz="800" b="1" dirty="0">
              <a:solidFill>
                <a:schemeClr val="tx2"/>
              </a:solidFill>
              <a:latin typeface="+mn-lt"/>
              <a:ea typeface="+mj-ea"/>
              <a:cs typeface="+mj-cs"/>
            </a:endParaRPr>
          </a:p>
          <a:p>
            <a:pPr marL="0" indent="0">
              <a:buNone/>
            </a:pPr>
            <a:r>
              <a:rPr lang="en-US" sz="1600" b="1" u="sng" dirty="0">
                <a:solidFill>
                  <a:schemeClr val="tx2"/>
                </a:solidFill>
                <a:latin typeface="+mn-lt"/>
                <a:ea typeface="+mj-ea"/>
                <a:cs typeface="+mj-cs"/>
              </a:rPr>
              <a:t>List-Group-Label</a:t>
            </a:r>
          </a:p>
          <a:p>
            <a:pPr marL="0" indent="0">
              <a:buNone/>
            </a:pPr>
            <a:endParaRPr lang="en-US" sz="800" dirty="0"/>
          </a:p>
          <a:p>
            <a:pPr marL="0" lvl="0" indent="0">
              <a:buNone/>
            </a:pPr>
            <a:r>
              <a:rPr lang="en-US" sz="1600" b="1" dirty="0">
                <a:solidFill>
                  <a:schemeClr val="tx2"/>
                </a:solidFill>
                <a:latin typeface="+mn-lt"/>
                <a:ea typeface="+mj-ea"/>
                <a:cs typeface="+mj-cs"/>
              </a:rPr>
              <a:t>Brainstorm known words/facts in the target language about a topic; group the words into categories and label each category</a:t>
            </a:r>
          </a:p>
          <a:p>
            <a:endParaRPr lang="en-US" sz="1800" dirty="0"/>
          </a:p>
        </p:txBody>
      </p:sp>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533400"/>
            <a:ext cx="60989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75935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67400"/>
          </a:xfrm>
        </p:spPr>
        <p:txBody>
          <a:bodyPr>
            <a:normAutofit fontScale="70000" lnSpcReduction="20000"/>
          </a:bodyPr>
          <a:lstStyle/>
          <a:p>
            <a:pPr marL="0" indent="0">
              <a:buNone/>
            </a:pPr>
            <a:r>
              <a:rPr lang="en-US" sz="1900" b="1" u="sng" dirty="0">
                <a:solidFill>
                  <a:schemeClr val="tx2"/>
                </a:solidFill>
                <a:latin typeface="+mn-lt"/>
                <a:ea typeface="+mj-ea"/>
                <a:cs typeface="+mj-cs"/>
              </a:rPr>
              <a:t>Anticipation Guide</a:t>
            </a:r>
          </a:p>
          <a:p>
            <a:pPr marL="0" indent="0">
              <a:buFont typeface="Arial" pitchFamily="34" charset="0"/>
              <a:buNone/>
            </a:pPr>
            <a:endParaRPr lang="en-US" sz="900" b="1" u="sng" dirty="0" smtClean="0">
              <a:solidFill>
                <a:schemeClr val="tx2"/>
              </a:solidFill>
              <a:latin typeface="+mn-lt"/>
              <a:ea typeface="+mj-ea"/>
              <a:cs typeface="+mj-cs"/>
            </a:endParaRPr>
          </a:p>
          <a:p>
            <a:pPr marL="0" lvl="0" indent="0">
              <a:buFont typeface="Arial" pitchFamily="34" charset="0"/>
              <a:buNone/>
            </a:pPr>
            <a:r>
              <a:rPr lang="en-US" sz="1900" b="1" dirty="0" smtClean="0">
                <a:solidFill>
                  <a:schemeClr val="tx2"/>
                </a:solidFill>
                <a:latin typeface="+mn-lt"/>
                <a:ea typeface="+mj-ea"/>
                <a:cs typeface="+mj-cs"/>
              </a:rPr>
              <a:t>List 3-4 statements </a:t>
            </a:r>
            <a:r>
              <a:rPr lang="en-US" sz="1900" b="1" dirty="0">
                <a:solidFill>
                  <a:schemeClr val="tx2"/>
                </a:solidFill>
                <a:latin typeface="+mn-lt"/>
                <a:ea typeface="+mj-ea"/>
                <a:cs typeface="+mj-cs"/>
              </a:rPr>
              <a:t>prior to reading a text; agree or disagree with the statements; predict what the text will be about </a:t>
            </a:r>
          </a:p>
          <a:p>
            <a:pPr marL="0" indent="0">
              <a:buNone/>
            </a:pP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marL="0" indent="0">
              <a:buNone/>
            </a:pPr>
            <a:endParaRPr lang="en-US" sz="1900" b="1" u="sng" dirty="0" smtClean="0">
              <a:solidFill>
                <a:schemeClr val="tx2"/>
              </a:solidFill>
              <a:latin typeface="+mn-lt"/>
              <a:ea typeface="+mj-ea"/>
              <a:cs typeface="+mj-cs"/>
            </a:endParaRPr>
          </a:p>
          <a:p>
            <a:endParaRPr lang="en-US" sz="1900" b="1" u="sng" dirty="0" smtClean="0">
              <a:solidFill>
                <a:schemeClr val="tx2"/>
              </a:solidFill>
              <a:latin typeface="+mn-lt"/>
              <a:ea typeface="+mj-ea"/>
              <a:cs typeface="+mj-cs"/>
            </a:endParaRPr>
          </a:p>
          <a:p>
            <a:pPr marL="0" indent="0">
              <a:buNone/>
            </a:pPr>
            <a:r>
              <a:rPr lang="en-US" sz="1900" b="1" u="sng" dirty="0" smtClean="0">
                <a:solidFill>
                  <a:schemeClr val="tx2"/>
                </a:solidFill>
                <a:latin typeface="+mn-lt"/>
                <a:ea typeface="+mj-ea"/>
                <a:cs typeface="+mj-cs"/>
              </a:rPr>
              <a:t>KWL </a:t>
            </a:r>
            <a:r>
              <a:rPr lang="en-US" sz="1900" b="1" u="sng" dirty="0">
                <a:solidFill>
                  <a:schemeClr val="tx2"/>
                </a:solidFill>
                <a:latin typeface="+mn-lt"/>
                <a:ea typeface="+mj-ea"/>
                <a:cs typeface="+mj-cs"/>
              </a:rPr>
              <a:t>(What I Know, What I Want to Know, What I Learned) </a:t>
            </a:r>
            <a:r>
              <a:rPr lang="en-US" sz="1900" b="1" u="sng" dirty="0" smtClean="0">
                <a:solidFill>
                  <a:schemeClr val="tx2"/>
                </a:solidFill>
                <a:latin typeface="+mn-lt"/>
                <a:ea typeface="+mj-ea"/>
                <a:cs typeface="+mj-cs"/>
              </a:rPr>
              <a:t>or</a:t>
            </a:r>
            <a:endParaRPr lang="en-US" sz="1200" b="1" dirty="0" smtClean="0">
              <a:solidFill>
                <a:schemeClr val="accent1">
                  <a:lumMod val="75000"/>
                </a:schemeClr>
              </a:solidFill>
              <a:latin typeface="+mn-lt"/>
            </a:endParaRPr>
          </a:p>
          <a:p>
            <a:pPr marL="0" indent="0">
              <a:buNone/>
            </a:pPr>
            <a:endParaRPr lang="en-US" sz="1900" b="1" dirty="0" smtClean="0">
              <a:solidFill>
                <a:schemeClr val="tx2"/>
              </a:solidFill>
              <a:latin typeface="+mn-lt"/>
              <a:ea typeface="+mj-ea"/>
              <a:cs typeface="+mj-cs"/>
            </a:endParaRPr>
          </a:p>
          <a:p>
            <a:pPr marL="0" indent="0">
              <a:buNone/>
            </a:pPr>
            <a:r>
              <a:rPr lang="en-US" sz="1900" b="1" dirty="0" smtClean="0">
                <a:solidFill>
                  <a:schemeClr val="tx2"/>
                </a:solidFill>
                <a:latin typeface="+mn-lt"/>
                <a:ea typeface="+mj-ea"/>
                <a:cs typeface="+mj-cs"/>
              </a:rPr>
              <a:t>Three-column </a:t>
            </a:r>
            <a:r>
              <a:rPr lang="en-US" sz="1900" b="1" dirty="0">
                <a:solidFill>
                  <a:schemeClr val="tx2"/>
                </a:solidFill>
                <a:latin typeface="+mn-lt"/>
                <a:ea typeface="+mj-ea"/>
                <a:cs typeface="+mj-cs"/>
              </a:rPr>
              <a:t>charts to retrieve prior knowledge about a topic, identify questions to answer while reading the text, and organize learned </a:t>
            </a:r>
            <a:r>
              <a:rPr lang="en-US" sz="1900" b="1" dirty="0" smtClean="0">
                <a:solidFill>
                  <a:schemeClr val="tx2"/>
                </a:solidFill>
                <a:latin typeface="+mn-lt"/>
                <a:ea typeface="+mj-ea"/>
                <a:cs typeface="+mj-cs"/>
              </a:rPr>
              <a:t>information (Can be used during reading also). </a:t>
            </a:r>
          </a:p>
          <a:p>
            <a:pPr marL="0" indent="0">
              <a:buNone/>
            </a:pPr>
            <a:endParaRPr lang="en-US" sz="1900" b="1" dirty="0">
              <a:solidFill>
                <a:schemeClr val="tx2"/>
              </a:solidFill>
              <a:latin typeface="+mn-lt"/>
              <a:ea typeface="+mj-ea"/>
              <a:cs typeface="+mj-cs"/>
            </a:endParaRPr>
          </a:p>
          <a:p>
            <a:pPr marL="0" indent="0">
              <a:buNone/>
            </a:pPr>
            <a:r>
              <a:rPr lang="en-US" sz="1900" b="1" u="sng" dirty="0">
                <a:solidFill>
                  <a:schemeClr val="tx2"/>
                </a:solidFill>
                <a:latin typeface="+mn-lt"/>
                <a:ea typeface="+mj-ea"/>
                <a:cs typeface="+mj-cs"/>
              </a:rPr>
              <a:t>K3C (Know, </a:t>
            </a:r>
            <a:r>
              <a:rPr lang="en-US" sz="1900" b="1" u="sng" dirty="0" err="1">
                <a:solidFill>
                  <a:schemeClr val="tx2"/>
                </a:solidFill>
                <a:latin typeface="+mn-lt"/>
                <a:ea typeface="+mj-ea"/>
                <a:cs typeface="+mj-cs"/>
              </a:rPr>
              <a:t>Kinda</a:t>
            </a:r>
            <a:r>
              <a:rPr lang="en-US" sz="1900" b="1" u="sng" dirty="0">
                <a:solidFill>
                  <a:schemeClr val="tx2"/>
                </a:solidFill>
                <a:latin typeface="+mn-lt"/>
                <a:ea typeface="+mj-ea"/>
                <a:cs typeface="+mj-cs"/>
              </a:rPr>
              <a:t> Know, Clueless</a:t>
            </a:r>
            <a:r>
              <a:rPr lang="en-US" sz="1900" b="1" u="sng" dirty="0" smtClean="0">
                <a:solidFill>
                  <a:schemeClr val="tx2"/>
                </a:solidFill>
                <a:latin typeface="+mn-lt"/>
                <a:ea typeface="+mj-ea"/>
                <a:cs typeface="+mj-cs"/>
              </a:rPr>
              <a:t>)</a:t>
            </a:r>
          </a:p>
          <a:p>
            <a:pPr marL="0" indent="0">
              <a:buNone/>
            </a:pPr>
            <a:endParaRPr lang="en-US" sz="1900" b="1" u="sng" dirty="0">
              <a:solidFill>
                <a:schemeClr val="tx2"/>
              </a:solidFill>
              <a:latin typeface="+mn-lt"/>
              <a:ea typeface="+mj-ea"/>
              <a:cs typeface="+mj-cs"/>
            </a:endParaRPr>
          </a:p>
          <a:p>
            <a:pPr marL="0" indent="0">
              <a:buNone/>
            </a:pPr>
            <a:endParaRPr lang="en-US" sz="1900" b="1" dirty="0">
              <a:solidFill>
                <a:schemeClr val="tx2"/>
              </a:solidFill>
              <a:latin typeface="+mn-lt"/>
              <a:ea typeface="+mj-ea"/>
              <a:cs typeface="+mj-cs"/>
            </a:endParaRPr>
          </a:p>
          <a:p>
            <a:pPr marL="0" indent="0">
              <a:buNone/>
            </a:pPr>
            <a:r>
              <a:rPr lang="en-US" dirty="0" smtClean="0"/>
              <a:t/>
            </a:r>
            <a:br>
              <a:rPr lang="en-US" dirty="0" smtClean="0"/>
            </a:br>
            <a:r>
              <a:rPr lang="en-US" dirty="0" smtClean="0"/>
              <a:t/>
            </a:r>
            <a:br>
              <a:rPr lang="en-US" dirty="0" smtClean="0"/>
            </a:br>
            <a:endParaRPr lang="en-US" sz="900" dirty="0" smtClean="0"/>
          </a:p>
          <a:p>
            <a:pPr marL="0" indent="0">
              <a:buNone/>
            </a:pPr>
            <a:r>
              <a:rPr lang="en-US" sz="1900" b="1" u="sng" dirty="0" smtClean="0">
                <a:solidFill>
                  <a:schemeClr val="tx2"/>
                </a:solidFill>
                <a:latin typeface="+mn-lt"/>
                <a:ea typeface="+mj-ea"/>
                <a:cs typeface="+mj-cs"/>
              </a:rPr>
              <a:t>Probable </a:t>
            </a:r>
            <a:r>
              <a:rPr lang="en-US" sz="1900" b="1" u="sng" dirty="0">
                <a:solidFill>
                  <a:schemeClr val="tx2"/>
                </a:solidFill>
                <a:latin typeface="+mn-lt"/>
                <a:ea typeface="+mj-ea"/>
                <a:cs typeface="+mj-cs"/>
              </a:rPr>
              <a:t>Passage</a:t>
            </a:r>
          </a:p>
          <a:p>
            <a:pPr marL="0" indent="0">
              <a:buNone/>
            </a:pPr>
            <a:endParaRPr lang="en-US" sz="900" b="1" dirty="0">
              <a:solidFill>
                <a:schemeClr val="accent1">
                  <a:lumMod val="75000"/>
                </a:schemeClr>
              </a:solidFill>
              <a:latin typeface="+mn-lt"/>
            </a:endParaRPr>
          </a:p>
          <a:p>
            <a:pPr marL="0" indent="0">
              <a:buNone/>
            </a:pPr>
            <a:r>
              <a:rPr lang="en-US" sz="1900" b="1" dirty="0">
                <a:solidFill>
                  <a:schemeClr val="tx2"/>
                </a:solidFill>
                <a:latin typeface="+mn-lt"/>
                <a:ea typeface="+mj-ea"/>
                <a:cs typeface="+mj-cs"/>
              </a:rPr>
              <a:t>Teacher chooses a number of words (10 to 15) from the text and determines categories under which students will organize those words (an unknown category should be created for words students have no idea about</a:t>
            </a:r>
            <a:r>
              <a:rPr lang="en-US" sz="1900" b="1" dirty="0" smtClean="0">
                <a:solidFill>
                  <a:schemeClr val="tx2"/>
                </a:solidFill>
                <a:latin typeface="+mn-lt"/>
                <a:ea typeface="+mj-ea"/>
                <a:cs typeface="+mj-cs"/>
              </a:rPr>
              <a:t>)</a:t>
            </a:r>
            <a:endParaRPr lang="en-US" sz="1900" b="1" dirty="0">
              <a:solidFill>
                <a:schemeClr val="tx2"/>
              </a:solidFill>
              <a:latin typeface="+mn-lt"/>
              <a:ea typeface="+mj-ea"/>
              <a:cs typeface="+mj-cs"/>
            </a:endParaRPr>
          </a:p>
          <a:p>
            <a:pPr marL="0" indent="0">
              <a:buNone/>
            </a:pPr>
            <a:r>
              <a:rPr lang="en-US" sz="1900" b="1" dirty="0">
                <a:solidFill>
                  <a:schemeClr val="tx2"/>
                </a:solidFill>
                <a:latin typeface="+mn-lt"/>
                <a:ea typeface="+mj-ea"/>
                <a:cs typeface="+mj-cs"/>
              </a:rPr>
              <a:t>Students categorize the words and make a prediction about the text they will read (gist statement)</a:t>
            </a:r>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322511128"/>
              </p:ext>
            </p:extLst>
          </p:nvPr>
        </p:nvGraphicFramePr>
        <p:xfrm>
          <a:off x="609600" y="1219200"/>
          <a:ext cx="4038600" cy="804097"/>
        </p:xfrm>
        <a:graphic>
          <a:graphicData uri="http://schemas.openxmlformats.org/drawingml/2006/table">
            <a:tbl>
              <a:tblPr firstRow="1" firstCol="1" bandRow="1">
                <a:tableStyleId>{5C22544A-7EE6-4342-B048-85BDC9FD1C3A}</a:tableStyleId>
              </a:tblPr>
              <a:tblGrid>
                <a:gridCol w="1318260"/>
                <a:gridCol w="1348740"/>
                <a:gridCol w="1371600"/>
              </a:tblGrid>
              <a:tr h="278691">
                <a:tc>
                  <a:txBody>
                    <a:bodyPr/>
                    <a:lstStyle/>
                    <a:p>
                      <a:pPr marL="0" marR="0">
                        <a:lnSpc>
                          <a:spcPct val="115000"/>
                        </a:lnSpc>
                        <a:spcBef>
                          <a:spcPts val="0"/>
                        </a:spcBef>
                        <a:spcAft>
                          <a:spcPts val="0"/>
                        </a:spcAft>
                      </a:pPr>
                      <a:r>
                        <a:rPr lang="en-US" sz="1200" dirty="0">
                          <a:effectLst/>
                        </a:rPr>
                        <a:t>Statements</a:t>
                      </a:r>
                      <a:endParaRPr lang="en-US" sz="1100" dirty="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200">
                          <a:effectLst/>
                        </a:rPr>
                        <a:t>Before Reading</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200">
                          <a:effectLst/>
                        </a:rPr>
                        <a:t>After Reading</a:t>
                      </a:r>
                      <a:endParaRPr lang="en-US" sz="1100">
                        <a:effectLst/>
                        <a:latin typeface="Calibri"/>
                        <a:ea typeface="Calibri"/>
                        <a:cs typeface="Arial"/>
                      </a:endParaRPr>
                    </a:p>
                  </a:txBody>
                  <a:tcPr marL="68580" marR="68580" marT="0" marB="0"/>
                </a:tc>
              </a:tr>
              <a:tr h="262703">
                <a:tc>
                  <a:txBody>
                    <a:bodyPr/>
                    <a:lstStyle/>
                    <a:p>
                      <a:pPr marL="0" marR="0">
                        <a:lnSpc>
                          <a:spcPct val="115000"/>
                        </a:lnSpc>
                        <a:spcBef>
                          <a:spcPts val="0"/>
                        </a:spcBef>
                        <a:spcAft>
                          <a:spcPts val="0"/>
                        </a:spcAft>
                      </a:pPr>
                      <a:r>
                        <a:rPr lang="en-US" sz="1200" dirty="0">
                          <a:effectLst/>
                        </a:rPr>
                        <a:t> </a:t>
                      </a:r>
                      <a:endParaRPr lang="en-US" sz="1100" dirty="0">
                        <a:effectLst/>
                        <a:latin typeface="Calibri"/>
                        <a:ea typeface="Calibri"/>
                        <a:cs typeface="Arial"/>
                      </a:endParaRPr>
                    </a:p>
                  </a:txBody>
                  <a:tcPr marL="68580" marR="68580" marT="0" marB="0">
                    <a:solidFill>
                      <a:schemeClr val="tx2">
                        <a:lumMod val="20000"/>
                        <a:lumOff val="80000"/>
                      </a:schemeClr>
                    </a:solidFill>
                  </a:tcPr>
                </a:tc>
                <a:tc>
                  <a:txBody>
                    <a:bodyPr/>
                    <a:lstStyle/>
                    <a:p>
                      <a:pPr marL="0" marR="0">
                        <a:lnSpc>
                          <a:spcPct val="115000"/>
                        </a:lnSpc>
                        <a:spcBef>
                          <a:spcPts val="0"/>
                        </a:spcBef>
                        <a:spcAft>
                          <a:spcPts val="0"/>
                        </a:spcAft>
                      </a:pPr>
                      <a:r>
                        <a:rPr lang="en-US" sz="1200" b="1" dirty="0">
                          <a:solidFill>
                            <a:schemeClr val="accent1">
                              <a:lumMod val="75000"/>
                            </a:schemeClr>
                          </a:solidFill>
                          <a:effectLst/>
                        </a:rPr>
                        <a:t>Agree/Disagree</a:t>
                      </a:r>
                      <a:endParaRPr lang="en-US" sz="1100" b="1" dirty="0">
                        <a:solidFill>
                          <a:schemeClr val="accent1">
                            <a:lumMod val="75000"/>
                          </a:schemeClr>
                        </a:solidFill>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200" b="1">
                          <a:solidFill>
                            <a:schemeClr val="accent1">
                              <a:lumMod val="75000"/>
                            </a:schemeClr>
                          </a:solidFill>
                          <a:effectLst/>
                        </a:rPr>
                        <a:t>Agree/Disagree</a:t>
                      </a:r>
                      <a:endParaRPr lang="en-US" sz="1100" b="1">
                        <a:solidFill>
                          <a:schemeClr val="accent1">
                            <a:lumMod val="75000"/>
                          </a:schemeClr>
                        </a:solidFill>
                        <a:effectLst/>
                        <a:latin typeface="Calibri"/>
                        <a:ea typeface="Calibri"/>
                        <a:cs typeface="Arial"/>
                      </a:endParaRPr>
                    </a:p>
                  </a:txBody>
                  <a:tcPr marL="68580" marR="68580" marT="0" marB="0"/>
                </a:tc>
              </a:tr>
              <a:tr h="262703">
                <a:tc>
                  <a:txBody>
                    <a:bodyPr/>
                    <a:lstStyle/>
                    <a:p>
                      <a:pPr marL="0" marR="0">
                        <a:lnSpc>
                          <a:spcPct val="115000"/>
                        </a:lnSpc>
                        <a:spcBef>
                          <a:spcPts val="0"/>
                        </a:spcBef>
                        <a:spcAft>
                          <a:spcPts val="0"/>
                        </a:spcAft>
                      </a:pPr>
                      <a:r>
                        <a:rPr lang="en-US" sz="1200" dirty="0">
                          <a:effectLst/>
                        </a:rPr>
                        <a:t> </a:t>
                      </a:r>
                      <a:endParaRPr lang="en-US" sz="1100" dirty="0">
                        <a:effectLst/>
                        <a:latin typeface="Calibri"/>
                        <a:ea typeface="Calibri"/>
                        <a:cs typeface="Arial"/>
                      </a:endParaRPr>
                    </a:p>
                  </a:txBody>
                  <a:tcPr marL="68580" marR="68580" marT="0" marB="0">
                    <a:solidFill>
                      <a:schemeClr val="tx2">
                        <a:lumMod val="20000"/>
                        <a:lumOff val="80000"/>
                      </a:schemeClr>
                    </a:solidFill>
                  </a:tcPr>
                </a:tc>
                <a:tc>
                  <a:txBody>
                    <a:bodyPr/>
                    <a:lstStyle/>
                    <a:p>
                      <a:pPr marL="0" marR="0">
                        <a:lnSpc>
                          <a:spcPct val="115000"/>
                        </a:lnSpc>
                        <a:spcBef>
                          <a:spcPts val="0"/>
                        </a:spcBef>
                        <a:spcAft>
                          <a:spcPts val="0"/>
                        </a:spcAft>
                      </a:pPr>
                      <a:r>
                        <a:rPr lang="en-US" sz="1200" b="1" dirty="0">
                          <a:solidFill>
                            <a:schemeClr val="accent1">
                              <a:lumMod val="75000"/>
                            </a:schemeClr>
                          </a:solidFill>
                          <a:effectLst/>
                        </a:rPr>
                        <a:t>Agree/Disagree</a:t>
                      </a:r>
                      <a:endParaRPr lang="en-US" sz="1100" b="1" dirty="0">
                        <a:solidFill>
                          <a:schemeClr val="accent1">
                            <a:lumMod val="75000"/>
                          </a:schemeClr>
                        </a:solidFill>
                        <a:effectLst/>
                        <a:latin typeface="Calibri"/>
                        <a:ea typeface="Calibri"/>
                        <a:cs typeface="Arial"/>
                      </a:endParaRPr>
                    </a:p>
                  </a:txBody>
                  <a:tcPr marL="68580" marR="68580" marT="0" marB="0"/>
                </a:tc>
                <a:tc>
                  <a:txBody>
                    <a:bodyPr/>
                    <a:lstStyle/>
                    <a:p>
                      <a:pPr marL="0" marR="0">
                        <a:lnSpc>
                          <a:spcPct val="115000"/>
                        </a:lnSpc>
                        <a:spcBef>
                          <a:spcPts val="0"/>
                        </a:spcBef>
                        <a:spcAft>
                          <a:spcPts val="0"/>
                        </a:spcAft>
                      </a:pPr>
                      <a:r>
                        <a:rPr lang="en-US" sz="1200" b="1" dirty="0">
                          <a:solidFill>
                            <a:schemeClr val="accent1">
                              <a:lumMod val="75000"/>
                            </a:schemeClr>
                          </a:solidFill>
                          <a:effectLst/>
                        </a:rPr>
                        <a:t>Agree/Disagree</a:t>
                      </a:r>
                      <a:endParaRPr lang="en-US" sz="1100" b="1" dirty="0">
                        <a:solidFill>
                          <a:schemeClr val="accent1">
                            <a:lumMod val="75000"/>
                          </a:schemeClr>
                        </a:solidFill>
                        <a:effectLst/>
                        <a:latin typeface="Calibri"/>
                        <a:ea typeface="Calibri"/>
                        <a:cs typeface="Arial"/>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235113667"/>
              </p:ext>
            </p:extLst>
          </p:nvPr>
        </p:nvGraphicFramePr>
        <p:xfrm>
          <a:off x="609600" y="3886200"/>
          <a:ext cx="3478530" cy="502920"/>
        </p:xfrm>
        <a:graphic>
          <a:graphicData uri="http://schemas.openxmlformats.org/drawingml/2006/table">
            <a:tbl>
              <a:tblPr firstRow="1" firstCol="1" bandRow="1">
                <a:tableStyleId>{5C22544A-7EE6-4342-B048-85BDC9FD1C3A}</a:tableStyleId>
              </a:tblPr>
              <a:tblGrid>
                <a:gridCol w="1297458"/>
                <a:gridCol w="1342198"/>
                <a:gridCol w="838874"/>
              </a:tblGrid>
              <a:tr h="116840">
                <a:tc>
                  <a:txBody>
                    <a:bodyPr/>
                    <a:lstStyle/>
                    <a:p>
                      <a:pPr marL="0" marR="0" algn="ctr">
                        <a:spcBef>
                          <a:spcPts val="0"/>
                        </a:spcBef>
                        <a:spcAft>
                          <a:spcPts val="0"/>
                        </a:spcAft>
                      </a:pPr>
                      <a:r>
                        <a:rPr lang="en-US" sz="1100" dirty="0">
                          <a:effectLst/>
                        </a:rPr>
                        <a:t>Know</a:t>
                      </a:r>
                      <a:endParaRPr lang="en-US" sz="1100" dirty="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Kinda Know</a:t>
                      </a:r>
                      <a:endParaRPr lang="en-US" sz="110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Clueless</a:t>
                      </a:r>
                      <a:endParaRPr lang="en-US" sz="1100">
                        <a:effectLst/>
                        <a:latin typeface="Calibri"/>
                        <a:ea typeface="Times New Roman"/>
                        <a:cs typeface="Arial"/>
                      </a:endParaRPr>
                    </a:p>
                  </a:txBody>
                  <a:tcPr marL="68580" marR="68580" marT="0" marB="0"/>
                </a:tc>
              </a:tr>
              <a:tr h="116840">
                <a:tc>
                  <a:txBody>
                    <a:bodyPr/>
                    <a:lstStyle/>
                    <a:p>
                      <a:pPr marL="0" marR="0">
                        <a:spcBef>
                          <a:spcPts val="0"/>
                        </a:spcBef>
                        <a:spcAft>
                          <a:spcPts val="0"/>
                        </a:spcAft>
                      </a:pPr>
                      <a:r>
                        <a:rPr lang="en-US" sz="1100" dirty="0">
                          <a:effectLst/>
                        </a:rPr>
                        <a:t> </a:t>
                      </a:r>
                      <a:endParaRPr lang="en-US" sz="1100" dirty="0">
                        <a:effectLst/>
                        <a:latin typeface="Calibri"/>
                        <a:ea typeface="Times New Roman"/>
                        <a:cs typeface="Arial"/>
                      </a:endParaRPr>
                    </a:p>
                  </a:txBody>
                  <a:tcPr marL="68580" marR="68580" marT="0" marB="0">
                    <a:solidFill>
                      <a:schemeClr val="tx2">
                        <a:lumMod val="20000"/>
                        <a:lumOff val="80000"/>
                      </a:schemeClr>
                    </a:solidFill>
                  </a:tcPr>
                </a:tc>
                <a:tc>
                  <a:txBody>
                    <a:bodyPr/>
                    <a:lstStyle/>
                    <a:p>
                      <a:pPr marL="0" marR="0">
                        <a:spcBef>
                          <a:spcPts val="0"/>
                        </a:spcBef>
                        <a:spcAft>
                          <a:spcPts val="0"/>
                        </a:spcAft>
                      </a:pPr>
                      <a:r>
                        <a:rPr lang="en-US" sz="1100">
                          <a:effectLst/>
                        </a:rPr>
                        <a:t> </a:t>
                      </a:r>
                      <a:endParaRPr lang="en-US" sz="1100">
                        <a:effectLst/>
                        <a:latin typeface="Calibri"/>
                        <a:ea typeface="Times New Roman"/>
                        <a:cs typeface="Arial"/>
                      </a:endParaRPr>
                    </a:p>
                  </a:txBody>
                  <a:tcPr marL="68580" marR="68580" marT="0" marB="0"/>
                </a:tc>
                <a:tc>
                  <a:txBody>
                    <a:bodyPr/>
                    <a:lstStyle/>
                    <a:p>
                      <a:pPr marL="0" marR="0">
                        <a:spcBef>
                          <a:spcPts val="0"/>
                        </a:spcBef>
                        <a:spcAft>
                          <a:spcPts val="0"/>
                        </a:spcAft>
                      </a:pPr>
                      <a:r>
                        <a:rPr lang="en-US" sz="1100" dirty="0">
                          <a:effectLst/>
                        </a:rPr>
                        <a:t> </a:t>
                      </a:r>
                      <a:endParaRPr lang="en-US" sz="1100" dirty="0">
                        <a:effectLst/>
                        <a:latin typeface="Calibri"/>
                        <a:ea typeface="Times New Roman"/>
                        <a:cs typeface="Arial"/>
                      </a:endParaRPr>
                    </a:p>
                  </a:txBody>
                  <a:tcPr marL="68580" marR="68580" marT="0" marB="0"/>
                </a:tc>
              </a:tr>
              <a:tr h="116840">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tx2">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41259788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lstStyle/>
          <a:p>
            <a:r>
              <a:rPr lang="en-US" sz="2000" b="1" dirty="0">
                <a:solidFill>
                  <a:schemeClr val="tx2"/>
                </a:solidFill>
                <a:latin typeface="+mn-lt"/>
              </a:rPr>
              <a:t>During Reading Strategies</a:t>
            </a:r>
            <a:r>
              <a:rPr lang="en-US" sz="1800" b="1" dirty="0" smtClean="0">
                <a:effectLst/>
              </a:rPr>
              <a:t/>
            </a:r>
            <a:br>
              <a:rPr lang="en-US" sz="1800" b="1" dirty="0" smtClean="0">
                <a:effectLst/>
              </a:rPr>
            </a:br>
            <a:r>
              <a:rPr lang="en-US" sz="1800" dirty="0">
                <a:effectLst/>
              </a:rPr>
              <a:t/>
            </a:r>
            <a:br>
              <a:rPr lang="en-US" sz="1800" dirty="0">
                <a:effectLst/>
              </a:rPr>
            </a:br>
            <a:endParaRPr lang="en-US" sz="1800" dirty="0"/>
          </a:p>
        </p:txBody>
      </p:sp>
      <p:sp>
        <p:nvSpPr>
          <p:cNvPr id="3" name="Content Placeholder 2"/>
          <p:cNvSpPr>
            <a:spLocks noGrp="1"/>
          </p:cNvSpPr>
          <p:nvPr>
            <p:ph idx="1"/>
          </p:nvPr>
        </p:nvSpPr>
        <p:spPr>
          <a:xfrm>
            <a:off x="304800" y="685800"/>
            <a:ext cx="8382000" cy="5638800"/>
          </a:xfrm>
        </p:spPr>
        <p:txBody>
          <a:bodyPr>
            <a:normAutofit fontScale="92500" lnSpcReduction="10000"/>
          </a:bodyPr>
          <a:lstStyle/>
          <a:p>
            <a:pPr marL="0" indent="0">
              <a:buNone/>
            </a:pPr>
            <a:r>
              <a:rPr lang="en-US" sz="1700" b="1" u="sng" dirty="0">
                <a:solidFill>
                  <a:schemeClr val="tx2"/>
                </a:solidFill>
                <a:latin typeface="+mn-lt"/>
                <a:ea typeface="+mj-ea"/>
                <a:cs typeface="+mj-cs"/>
              </a:rPr>
              <a:t>Coding Text</a:t>
            </a:r>
          </a:p>
          <a:p>
            <a:pPr marL="0" indent="0">
              <a:buFont typeface="Arial" pitchFamily="34" charset="0"/>
              <a:buNone/>
            </a:pPr>
            <a:endParaRPr lang="en-US" sz="1700" b="1" u="sng" dirty="0">
              <a:solidFill>
                <a:schemeClr val="tx2"/>
              </a:solidFill>
              <a:latin typeface="+mn-lt"/>
              <a:ea typeface="+mj-ea"/>
              <a:cs typeface="+mj-cs"/>
            </a:endParaRPr>
          </a:p>
          <a:p>
            <a:pPr marL="0" indent="0">
              <a:buFont typeface="Arial" pitchFamily="34" charset="0"/>
              <a:buNone/>
            </a:pPr>
            <a:r>
              <a:rPr lang="en-US" sz="1700" b="1" dirty="0">
                <a:solidFill>
                  <a:schemeClr val="tx2"/>
                </a:solidFill>
                <a:latin typeface="+mn-lt"/>
                <a:ea typeface="+mj-ea"/>
                <a:cs typeface="+mj-cs"/>
              </a:rPr>
              <a:t>A method of margin making; e.g., a question mark next to a word or statement that they do not understand, an arrow for something they find interesting, an asterisk for something they believe it is important, etc. </a:t>
            </a:r>
          </a:p>
          <a:p>
            <a:pPr marL="0" indent="0">
              <a:buFont typeface="Arial" pitchFamily="34" charset="0"/>
              <a:buNone/>
            </a:pPr>
            <a:r>
              <a:rPr lang="en-US" sz="1700" b="1" dirty="0">
                <a:solidFill>
                  <a:schemeClr val="tx2"/>
                </a:solidFill>
                <a:latin typeface="+mn-lt"/>
                <a:ea typeface="+mj-ea"/>
                <a:cs typeface="+mj-cs"/>
              </a:rPr>
              <a:t>(Diigo.com can be used for coding text</a:t>
            </a:r>
            <a:r>
              <a:rPr lang="en-US" sz="1700" b="1" dirty="0" smtClean="0">
                <a:solidFill>
                  <a:schemeClr val="tx2"/>
                </a:solidFill>
                <a:latin typeface="+mn-lt"/>
                <a:ea typeface="+mj-ea"/>
                <a:cs typeface="+mj-cs"/>
              </a:rPr>
              <a:t>)</a:t>
            </a:r>
          </a:p>
          <a:p>
            <a:pPr marL="0" indent="0">
              <a:buFont typeface="Arial" pitchFamily="34" charset="0"/>
              <a:buNone/>
            </a:pPr>
            <a:endParaRPr lang="en-US" sz="1700" b="1" dirty="0">
              <a:solidFill>
                <a:schemeClr val="tx2"/>
              </a:solidFill>
              <a:latin typeface="+mn-lt"/>
              <a:ea typeface="+mj-ea"/>
              <a:cs typeface="+mj-cs"/>
            </a:endParaRPr>
          </a:p>
          <a:p>
            <a:pPr marL="0" indent="0">
              <a:buNone/>
            </a:pPr>
            <a:r>
              <a:rPr lang="en-US" sz="1700" b="1" u="sng" dirty="0">
                <a:solidFill>
                  <a:schemeClr val="tx2"/>
                </a:solidFill>
                <a:latin typeface="+mn-lt"/>
                <a:ea typeface="+mj-ea"/>
                <a:cs typeface="+mj-cs"/>
              </a:rPr>
              <a:t>Connections: Text-to-Self, Text-to-World </a:t>
            </a:r>
          </a:p>
          <a:p>
            <a:pPr marL="0" lvl="0" indent="0">
              <a:buFont typeface="Arial" pitchFamily="34" charset="0"/>
              <a:buNone/>
            </a:pPr>
            <a:endParaRPr lang="en-US" sz="1700" b="1" dirty="0" smtClean="0">
              <a:solidFill>
                <a:schemeClr val="tx2"/>
              </a:solidFill>
              <a:latin typeface="+mn-lt"/>
              <a:ea typeface="+mj-ea"/>
              <a:cs typeface="+mj-cs"/>
            </a:endParaRPr>
          </a:p>
          <a:p>
            <a:pPr marL="0" lvl="0" indent="0">
              <a:buFont typeface="Arial" pitchFamily="34" charset="0"/>
              <a:buNone/>
            </a:pPr>
            <a:r>
              <a:rPr lang="en-US" sz="1700" b="1" dirty="0" smtClean="0">
                <a:solidFill>
                  <a:schemeClr val="tx2"/>
                </a:solidFill>
                <a:latin typeface="+mn-lt"/>
                <a:ea typeface="+mj-ea"/>
                <a:cs typeface="+mj-cs"/>
              </a:rPr>
              <a:t>Highlight </a:t>
            </a:r>
            <a:r>
              <a:rPr lang="en-US" sz="1700" b="1" dirty="0">
                <a:solidFill>
                  <a:schemeClr val="tx2"/>
                </a:solidFill>
                <a:latin typeface="+mn-lt"/>
                <a:ea typeface="+mj-ea"/>
                <a:cs typeface="+mj-cs"/>
              </a:rPr>
              <a:t>an idea, concept, or fact and explain how it relates to you or the world in </a:t>
            </a:r>
            <a:r>
              <a:rPr lang="en-US" sz="1700" b="1" dirty="0" smtClean="0">
                <a:solidFill>
                  <a:schemeClr val="tx2"/>
                </a:solidFill>
                <a:latin typeface="+mn-lt"/>
                <a:ea typeface="+mj-ea"/>
                <a:cs typeface="+mj-cs"/>
              </a:rPr>
              <a:t>general</a:t>
            </a:r>
          </a:p>
          <a:p>
            <a:pPr marL="0" lvl="0" indent="0">
              <a:buFont typeface="Arial" pitchFamily="34" charset="0"/>
              <a:buNone/>
            </a:pPr>
            <a:endParaRPr lang="en-US" sz="1700" b="1" dirty="0">
              <a:solidFill>
                <a:schemeClr val="tx2"/>
              </a:solidFill>
              <a:latin typeface="+mn-lt"/>
              <a:ea typeface="+mj-ea"/>
              <a:cs typeface="+mj-cs"/>
            </a:endParaRPr>
          </a:p>
          <a:p>
            <a:pPr marL="0" indent="0">
              <a:buNone/>
            </a:pPr>
            <a:r>
              <a:rPr lang="en-US" sz="1700" b="1" u="sng" dirty="0">
                <a:solidFill>
                  <a:schemeClr val="tx2"/>
                </a:solidFill>
                <a:latin typeface="+mn-lt"/>
                <a:ea typeface="+mj-ea"/>
                <a:cs typeface="+mj-cs"/>
              </a:rPr>
              <a:t>Say </a:t>
            </a:r>
            <a:r>
              <a:rPr lang="en-US" sz="1700" b="1" u="sng" dirty="0" smtClean="0">
                <a:solidFill>
                  <a:schemeClr val="tx2"/>
                </a:solidFill>
                <a:latin typeface="+mn-lt"/>
                <a:ea typeface="+mj-ea"/>
                <a:cs typeface="+mj-cs"/>
              </a:rPr>
              <a:t>Something</a:t>
            </a:r>
          </a:p>
          <a:p>
            <a:pPr marL="0" indent="0">
              <a:buNone/>
            </a:pPr>
            <a:endParaRPr lang="en-US" sz="1300" b="1" dirty="0">
              <a:solidFill>
                <a:schemeClr val="accent1">
                  <a:lumMod val="75000"/>
                </a:schemeClr>
              </a:solidFill>
              <a:latin typeface="+mn-lt"/>
              <a:ea typeface="+mj-ea"/>
              <a:cs typeface="+mj-cs"/>
            </a:endParaRPr>
          </a:p>
          <a:p>
            <a:pPr marL="0" lvl="0" indent="0">
              <a:buNone/>
            </a:pPr>
            <a:r>
              <a:rPr lang="en-US" sz="1700" b="1" dirty="0">
                <a:solidFill>
                  <a:schemeClr val="tx2"/>
                </a:solidFill>
                <a:latin typeface="+mn-lt"/>
                <a:ea typeface="+mj-ea"/>
                <a:cs typeface="+mj-cs"/>
              </a:rPr>
              <a:t>Read but stop after every section, paragraph, or set number of pages to say something/comment.  </a:t>
            </a:r>
            <a:endParaRPr lang="en-US" sz="1700" b="1" dirty="0" smtClean="0">
              <a:solidFill>
                <a:schemeClr val="tx2"/>
              </a:solidFill>
              <a:latin typeface="+mn-lt"/>
              <a:ea typeface="+mj-ea"/>
              <a:cs typeface="+mj-cs"/>
            </a:endParaRPr>
          </a:p>
          <a:p>
            <a:pPr marL="0" lvl="0" indent="0">
              <a:buNone/>
            </a:pPr>
            <a:r>
              <a:rPr lang="en-US" sz="1700" b="1" dirty="0" smtClean="0">
                <a:solidFill>
                  <a:schemeClr val="tx2"/>
                </a:solidFill>
                <a:latin typeface="+mn-lt"/>
                <a:ea typeface="+mj-ea"/>
                <a:cs typeface="+mj-cs"/>
              </a:rPr>
              <a:t>Pairs </a:t>
            </a:r>
            <a:r>
              <a:rPr lang="en-US" sz="1700" b="1" dirty="0">
                <a:solidFill>
                  <a:schemeClr val="tx2"/>
                </a:solidFill>
                <a:latin typeface="+mn-lt"/>
                <a:ea typeface="+mj-ea"/>
                <a:cs typeface="+mj-cs"/>
              </a:rPr>
              <a:t>or small groups: one person reads aloud to group or partner, then says something and others </a:t>
            </a:r>
            <a:r>
              <a:rPr lang="en-US" sz="1700" b="1" dirty="0" smtClean="0">
                <a:solidFill>
                  <a:schemeClr val="tx2"/>
                </a:solidFill>
                <a:latin typeface="+mn-lt"/>
                <a:ea typeface="+mj-ea"/>
                <a:cs typeface="+mj-cs"/>
              </a:rPr>
              <a:t>respond or all </a:t>
            </a:r>
            <a:r>
              <a:rPr lang="en-US" sz="1700" b="1" dirty="0">
                <a:solidFill>
                  <a:schemeClr val="tx2"/>
                </a:solidFill>
                <a:latin typeface="+mn-lt"/>
                <a:ea typeface="+mj-ea"/>
                <a:cs typeface="+mj-cs"/>
              </a:rPr>
              <a:t>students read silently and take turns saying something</a:t>
            </a:r>
            <a:r>
              <a:rPr lang="en-US" sz="1700" b="1" dirty="0" smtClean="0">
                <a:solidFill>
                  <a:schemeClr val="tx2"/>
                </a:solidFill>
                <a:latin typeface="+mn-lt"/>
                <a:ea typeface="+mj-ea"/>
                <a:cs typeface="+mj-cs"/>
              </a:rPr>
              <a:t>.</a:t>
            </a:r>
          </a:p>
          <a:p>
            <a:pPr marL="0" lvl="0" indent="0">
              <a:buNone/>
            </a:pPr>
            <a:endParaRPr lang="en-US" sz="1300" b="1" dirty="0">
              <a:solidFill>
                <a:schemeClr val="tx2"/>
              </a:solidFill>
              <a:latin typeface="+mn-lt"/>
              <a:ea typeface="+mj-ea"/>
              <a:cs typeface="+mj-cs"/>
            </a:endParaRPr>
          </a:p>
          <a:p>
            <a:pPr marL="0" indent="0">
              <a:buNone/>
            </a:pPr>
            <a:r>
              <a:rPr lang="en-US" sz="1700" b="1" u="sng" dirty="0">
                <a:solidFill>
                  <a:schemeClr val="tx2"/>
                </a:solidFill>
                <a:latin typeface="+mn-lt"/>
                <a:ea typeface="+mj-ea"/>
                <a:cs typeface="+mj-cs"/>
              </a:rPr>
              <a:t>Story </a:t>
            </a:r>
            <a:r>
              <a:rPr lang="en-US" sz="1700" b="1" u="sng" dirty="0" smtClean="0">
                <a:solidFill>
                  <a:schemeClr val="tx2"/>
                </a:solidFill>
                <a:latin typeface="+mn-lt"/>
                <a:ea typeface="+mj-ea"/>
                <a:cs typeface="+mj-cs"/>
              </a:rPr>
              <a:t>mapping</a:t>
            </a:r>
          </a:p>
          <a:p>
            <a:pPr marL="0" indent="0">
              <a:buNone/>
            </a:pPr>
            <a:endParaRPr lang="en-US" sz="1700" b="1" u="sng" dirty="0">
              <a:solidFill>
                <a:schemeClr val="tx2"/>
              </a:solidFill>
              <a:latin typeface="+mn-lt"/>
              <a:ea typeface="+mj-ea"/>
              <a:cs typeface="+mj-cs"/>
            </a:endParaRPr>
          </a:p>
          <a:p>
            <a:pPr marL="0" lvl="0" indent="0">
              <a:buNone/>
            </a:pPr>
            <a:r>
              <a:rPr lang="en-US" sz="1700" b="1" dirty="0">
                <a:solidFill>
                  <a:schemeClr val="tx2"/>
                </a:solidFill>
                <a:latin typeface="+mn-lt"/>
                <a:ea typeface="+mj-ea"/>
                <a:cs typeface="+mj-cs"/>
              </a:rPr>
              <a:t>Graphic organizer that helps students identify and note essential elements in a narrative (e.g., setting, characters, events, theme, problem, etc.)</a:t>
            </a:r>
          </a:p>
          <a:p>
            <a:pPr marL="0" indent="0">
              <a:buNone/>
            </a:pPr>
            <a:endParaRPr lang="en-US" dirty="0"/>
          </a:p>
        </p:txBody>
      </p:sp>
    </p:spTree>
    <p:extLst>
      <p:ext uri="{BB962C8B-B14F-4D97-AF65-F5344CB8AC3E}">
        <p14:creationId xmlns:p14="http://schemas.microsoft.com/office/powerpoint/2010/main" val="16908688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normAutofit fontScale="85000" lnSpcReduction="20000"/>
          </a:bodyPr>
          <a:lstStyle/>
          <a:p>
            <a:pPr marL="0" indent="0">
              <a:buNone/>
            </a:pPr>
            <a:r>
              <a:rPr lang="en-US" sz="1900" b="1" u="sng" dirty="0">
                <a:solidFill>
                  <a:schemeClr val="tx2"/>
                </a:solidFill>
                <a:latin typeface="+mn-lt"/>
                <a:ea typeface="+mj-ea"/>
                <a:cs typeface="+mj-cs"/>
              </a:rPr>
              <a:t>Save the Last Word for Me</a:t>
            </a:r>
          </a:p>
          <a:p>
            <a:pPr marL="0" indent="0">
              <a:buNone/>
            </a:pPr>
            <a:endParaRPr lang="en-US" sz="1900" dirty="0">
              <a:latin typeface="+mn-lt"/>
            </a:endParaRPr>
          </a:p>
          <a:p>
            <a:pPr>
              <a:buSzPct val="70000"/>
              <a:buFont typeface="Wingdings" pitchFamily="2" charset="2"/>
              <a:buChar char="v"/>
            </a:pPr>
            <a:r>
              <a:rPr lang="en-US" sz="1900" b="1" dirty="0">
                <a:solidFill>
                  <a:schemeClr val="tx2"/>
                </a:solidFill>
                <a:latin typeface="+mn-lt"/>
                <a:ea typeface="+mj-ea"/>
                <a:cs typeface="+mj-cs"/>
              </a:rPr>
              <a:t>While reading, students select 3-4 statements from the text that are interesting or meaningful to them. </a:t>
            </a:r>
          </a:p>
          <a:p>
            <a:pPr>
              <a:buSzPct val="70000"/>
              <a:buFont typeface="Wingdings" pitchFamily="2" charset="2"/>
              <a:buChar char="v"/>
            </a:pPr>
            <a:r>
              <a:rPr lang="en-US" sz="1900" b="1" dirty="0">
                <a:solidFill>
                  <a:schemeClr val="tx2"/>
                </a:solidFill>
                <a:latin typeface="+mn-lt"/>
                <a:ea typeface="+mj-ea"/>
                <a:cs typeface="+mj-cs"/>
              </a:rPr>
              <a:t>Students write the statements on an index card and their reactions on the other side of the card (e.g., a personal connection, why it is important, etc.).</a:t>
            </a:r>
          </a:p>
          <a:p>
            <a:pPr>
              <a:buSzPct val="70000"/>
              <a:buFont typeface="Wingdings" pitchFamily="2" charset="2"/>
              <a:buChar char="v"/>
            </a:pPr>
            <a:r>
              <a:rPr lang="en-US" sz="1900" b="1" dirty="0">
                <a:solidFill>
                  <a:schemeClr val="tx2"/>
                </a:solidFill>
                <a:latin typeface="+mn-lt"/>
                <a:ea typeface="+mj-ea"/>
                <a:cs typeface="+mj-cs"/>
              </a:rPr>
              <a:t>In groups, a student reads one of his/her statements and group members respond/comment.</a:t>
            </a:r>
          </a:p>
          <a:p>
            <a:pPr>
              <a:buSzPct val="70000"/>
              <a:buFont typeface="Wingdings" pitchFamily="2" charset="2"/>
              <a:buChar char="v"/>
            </a:pPr>
            <a:r>
              <a:rPr lang="en-US" sz="1900" b="1" dirty="0">
                <a:solidFill>
                  <a:schemeClr val="tx2"/>
                </a:solidFill>
                <a:latin typeface="+mn-lt"/>
                <a:ea typeface="+mj-ea"/>
                <a:cs typeface="+mj-cs"/>
              </a:rPr>
              <a:t>The author of the card has the last word by sharing his or her reaction from the back of the card with the group or sharing a new reaction if hearing the other students has changed his or her reaction</a:t>
            </a:r>
            <a:r>
              <a:rPr lang="en-US" sz="1900" b="1" dirty="0" smtClean="0">
                <a:solidFill>
                  <a:schemeClr val="tx2"/>
                </a:solidFill>
                <a:latin typeface="+mn-lt"/>
                <a:ea typeface="+mj-ea"/>
                <a:cs typeface="+mj-cs"/>
              </a:rPr>
              <a:t>.</a:t>
            </a:r>
          </a:p>
          <a:p>
            <a:pPr marL="0" indent="0">
              <a:buSzPct val="70000"/>
              <a:buNone/>
            </a:pPr>
            <a:endParaRPr lang="en-US" sz="1000" b="1" dirty="0">
              <a:solidFill>
                <a:schemeClr val="tx2"/>
              </a:solidFill>
              <a:latin typeface="+mn-lt"/>
              <a:ea typeface="+mj-ea"/>
              <a:cs typeface="+mj-cs"/>
            </a:endParaRPr>
          </a:p>
          <a:p>
            <a:pPr marL="0" indent="0">
              <a:buNone/>
            </a:pPr>
            <a:r>
              <a:rPr lang="en-US" sz="1900" b="1" u="sng" dirty="0" smtClean="0">
                <a:solidFill>
                  <a:schemeClr val="tx2"/>
                </a:solidFill>
                <a:latin typeface="+mn-lt"/>
                <a:ea typeface="+mj-ea"/>
                <a:cs typeface="+mj-cs"/>
              </a:rPr>
              <a:t>Re-reading</a:t>
            </a:r>
          </a:p>
          <a:p>
            <a:pPr marL="0" indent="0">
              <a:buNone/>
            </a:pPr>
            <a:endParaRPr lang="en-US" sz="1400" b="1" u="sng" dirty="0">
              <a:solidFill>
                <a:schemeClr val="tx2"/>
              </a:solidFill>
              <a:latin typeface="+mn-lt"/>
              <a:ea typeface="+mj-ea"/>
              <a:cs typeface="+mj-cs"/>
            </a:endParaRPr>
          </a:p>
          <a:p>
            <a:pPr marL="0" indent="0">
              <a:buNone/>
            </a:pPr>
            <a:r>
              <a:rPr lang="en-US" sz="1900" b="1" dirty="0">
                <a:solidFill>
                  <a:schemeClr val="tx2"/>
                </a:solidFill>
                <a:latin typeface="+mn-lt"/>
                <a:ea typeface="+mj-ea"/>
                <a:cs typeface="+mj-cs"/>
              </a:rPr>
              <a:t>Read a short passage 3 times; rate level of comprehension after each reading on a scale of 1 to 5 (or other scale</a:t>
            </a:r>
            <a:r>
              <a:rPr lang="en-US" sz="1900" b="1" dirty="0" smtClean="0">
                <a:solidFill>
                  <a:schemeClr val="tx2"/>
                </a:solidFill>
                <a:latin typeface="+mn-lt"/>
                <a:ea typeface="+mj-ea"/>
                <a:cs typeface="+mj-cs"/>
              </a:rPr>
              <a:t>).</a:t>
            </a:r>
          </a:p>
          <a:p>
            <a:pPr marL="0" indent="0">
              <a:buNone/>
            </a:pPr>
            <a:endParaRPr lang="en-US" sz="1000" b="1" dirty="0">
              <a:solidFill>
                <a:schemeClr val="tx2"/>
              </a:solidFill>
              <a:latin typeface="+mn-lt"/>
              <a:ea typeface="+mj-ea"/>
              <a:cs typeface="+mj-cs"/>
            </a:endParaRPr>
          </a:p>
          <a:p>
            <a:pPr marL="0" indent="0">
              <a:buNone/>
            </a:pPr>
            <a:r>
              <a:rPr lang="en-US" sz="1900" b="1" u="sng" dirty="0">
                <a:solidFill>
                  <a:schemeClr val="tx2"/>
                </a:solidFill>
                <a:latin typeface="+mn-lt"/>
                <a:ea typeface="+mj-ea"/>
                <a:cs typeface="+mj-cs"/>
              </a:rPr>
              <a:t>Reading from Different </a:t>
            </a:r>
            <a:r>
              <a:rPr lang="en-US" sz="1900" b="1" u="sng" dirty="0" smtClean="0">
                <a:solidFill>
                  <a:schemeClr val="tx2"/>
                </a:solidFill>
                <a:latin typeface="+mn-lt"/>
                <a:ea typeface="+mj-ea"/>
                <a:cs typeface="+mj-cs"/>
              </a:rPr>
              <a:t>Perspective</a:t>
            </a:r>
          </a:p>
          <a:p>
            <a:pPr marL="0" indent="0">
              <a:buNone/>
            </a:pPr>
            <a:endParaRPr lang="en-US" sz="1900" b="1" u="sng" dirty="0">
              <a:solidFill>
                <a:schemeClr val="tx2"/>
              </a:solidFill>
              <a:latin typeface="+mn-lt"/>
              <a:ea typeface="+mj-ea"/>
              <a:cs typeface="+mj-cs"/>
            </a:endParaRPr>
          </a:p>
          <a:p>
            <a:pPr lvl="0">
              <a:buSzPct val="70000"/>
              <a:buFont typeface="Wingdings" pitchFamily="2" charset="2"/>
              <a:buChar char="v"/>
            </a:pPr>
            <a:r>
              <a:rPr lang="en-US" sz="1900" b="1" dirty="0">
                <a:solidFill>
                  <a:schemeClr val="tx2"/>
                </a:solidFill>
                <a:latin typeface="+mn-lt"/>
                <a:ea typeface="+mj-ea"/>
                <a:cs typeface="+mj-cs"/>
              </a:rPr>
              <a:t>Students read a story, article, selection, etc.</a:t>
            </a:r>
          </a:p>
          <a:p>
            <a:pPr lvl="0">
              <a:buSzPct val="70000"/>
              <a:buFont typeface="Wingdings" pitchFamily="2" charset="2"/>
              <a:buChar char="v"/>
            </a:pPr>
            <a:r>
              <a:rPr lang="en-US" sz="1900" b="1" dirty="0">
                <a:solidFill>
                  <a:schemeClr val="tx2"/>
                </a:solidFill>
                <a:latin typeface="+mn-lt"/>
                <a:ea typeface="+mj-ea"/>
                <a:cs typeface="+mj-cs"/>
              </a:rPr>
              <a:t>Teacher selects a number of perspectives that could be connected to what the students read.</a:t>
            </a:r>
          </a:p>
          <a:p>
            <a:pPr lvl="0">
              <a:buSzPct val="70000"/>
              <a:buFont typeface="Wingdings" pitchFamily="2" charset="2"/>
              <a:buChar char="v"/>
            </a:pPr>
            <a:r>
              <a:rPr lang="en-US" sz="1900" b="1" dirty="0">
                <a:solidFill>
                  <a:schemeClr val="tx2"/>
                </a:solidFill>
                <a:latin typeface="+mn-lt"/>
                <a:ea typeface="+mj-ea"/>
                <a:cs typeface="+mj-cs"/>
              </a:rPr>
              <a:t>Teacher divides students in groups of 3-4 and assigns a perspective to each group. </a:t>
            </a:r>
          </a:p>
          <a:p>
            <a:pPr lvl="0">
              <a:buSzPct val="70000"/>
              <a:buFont typeface="Wingdings" pitchFamily="2" charset="2"/>
              <a:buChar char="v"/>
            </a:pPr>
            <a:r>
              <a:rPr lang="en-US" sz="1900" b="1" dirty="0">
                <a:solidFill>
                  <a:schemeClr val="tx2"/>
                </a:solidFill>
                <a:latin typeface="+mn-lt"/>
                <a:ea typeface="+mj-ea"/>
                <a:cs typeface="+mj-cs"/>
              </a:rPr>
              <a:t>Students read the story, article, etc., again looking for statements that reflect their assigned perspective.</a:t>
            </a:r>
          </a:p>
          <a:p>
            <a:pPr lvl="0">
              <a:buSzPct val="70000"/>
              <a:buFont typeface="Wingdings" pitchFamily="2" charset="2"/>
              <a:buChar char="v"/>
            </a:pPr>
            <a:r>
              <a:rPr lang="en-US" sz="1900" b="1" dirty="0">
                <a:solidFill>
                  <a:schemeClr val="tx2"/>
                </a:solidFill>
                <a:latin typeface="+mn-lt"/>
                <a:ea typeface="+mj-ea"/>
                <a:cs typeface="+mj-cs"/>
              </a:rPr>
              <a:t>Students write a short summary statement about the text that expresses their perspective.</a:t>
            </a:r>
          </a:p>
          <a:p>
            <a:endParaRPr lang="en-US" dirty="0"/>
          </a:p>
        </p:txBody>
      </p:sp>
    </p:spTree>
    <p:extLst>
      <p:ext uri="{BB962C8B-B14F-4D97-AF65-F5344CB8AC3E}">
        <p14:creationId xmlns:p14="http://schemas.microsoft.com/office/powerpoint/2010/main" val="34015266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normAutofit/>
          </a:bodyPr>
          <a:lstStyle/>
          <a:p>
            <a:r>
              <a:rPr lang="en-US" sz="2000" b="1" dirty="0">
                <a:solidFill>
                  <a:schemeClr val="tx2"/>
                </a:solidFill>
                <a:latin typeface="+mn-lt"/>
              </a:rPr>
              <a:t>Post-Reading Strategies</a:t>
            </a:r>
            <a:r>
              <a:rPr lang="en-US" sz="1600" b="1" dirty="0">
                <a:solidFill>
                  <a:schemeClr val="tx2"/>
                </a:solidFill>
                <a:latin typeface="+mn-lt"/>
              </a:rPr>
              <a:t/>
            </a:r>
            <a:br>
              <a:rPr lang="en-US" sz="1600" b="1" dirty="0">
                <a:solidFill>
                  <a:schemeClr val="tx2"/>
                </a:solidFill>
                <a:latin typeface="+mn-lt"/>
              </a:rPr>
            </a:br>
            <a:r>
              <a:rPr lang="en-US" sz="1600" b="1" dirty="0">
                <a:solidFill>
                  <a:schemeClr val="tx2"/>
                </a:solidFill>
                <a:latin typeface="+mn-lt"/>
              </a:rPr>
              <a:t/>
            </a:r>
            <a:br>
              <a:rPr lang="en-US" sz="1600" b="1" dirty="0">
                <a:solidFill>
                  <a:schemeClr val="tx2"/>
                </a:solidFill>
                <a:latin typeface="+mn-lt"/>
              </a:rPr>
            </a:br>
            <a:endParaRPr lang="en-US" sz="1600" b="1" dirty="0">
              <a:solidFill>
                <a:schemeClr val="tx2"/>
              </a:solidFill>
              <a:latin typeface="+mn-lt"/>
            </a:endParaRPr>
          </a:p>
        </p:txBody>
      </p:sp>
      <p:sp>
        <p:nvSpPr>
          <p:cNvPr id="3" name="Content Placeholder 2"/>
          <p:cNvSpPr>
            <a:spLocks noGrp="1"/>
          </p:cNvSpPr>
          <p:nvPr>
            <p:ph idx="1"/>
          </p:nvPr>
        </p:nvSpPr>
        <p:spPr>
          <a:xfrm>
            <a:off x="457200" y="609600"/>
            <a:ext cx="8229600" cy="5516563"/>
          </a:xfrm>
        </p:spPr>
        <p:txBody>
          <a:bodyPr>
            <a:normAutofit/>
          </a:bodyPr>
          <a:lstStyle/>
          <a:p>
            <a:r>
              <a:rPr lang="en-US" sz="1600" b="1" u="sng" dirty="0">
                <a:solidFill>
                  <a:schemeClr val="tx2"/>
                </a:solidFill>
                <a:latin typeface="+mn-lt"/>
                <a:ea typeface="+mj-ea"/>
                <a:cs typeface="+mj-cs"/>
              </a:rPr>
              <a:t>Scales</a:t>
            </a:r>
          </a:p>
          <a:p>
            <a:pPr marL="0" indent="0">
              <a:lnSpc>
                <a:spcPts val="800"/>
              </a:lnSpc>
              <a:spcBef>
                <a:spcPts val="0"/>
              </a:spcBef>
              <a:buNone/>
            </a:pPr>
            <a:endParaRPr lang="en-US" sz="1600" dirty="0">
              <a:latin typeface="+mn-lt"/>
            </a:endParaRPr>
          </a:p>
          <a:p>
            <a:pPr marL="0" indent="0">
              <a:buNone/>
            </a:pPr>
            <a:r>
              <a:rPr lang="en-US" sz="1600" b="1" dirty="0">
                <a:solidFill>
                  <a:schemeClr val="tx2"/>
                </a:solidFill>
                <a:latin typeface="+mn-lt"/>
                <a:ea typeface="+mj-ea"/>
                <a:cs typeface="+mj-cs"/>
              </a:rPr>
              <a:t>Articulating an opinion about something that you have read</a:t>
            </a:r>
          </a:p>
          <a:p>
            <a:pPr marL="0" indent="0">
              <a:lnSpc>
                <a:spcPts val="800"/>
              </a:lnSpc>
              <a:spcBef>
                <a:spcPts val="0"/>
              </a:spcBef>
              <a:buNone/>
            </a:pPr>
            <a:r>
              <a:rPr lang="en-US" sz="1600" dirty="0">
                <a:latin typeface="+mn-lt"/>
              </a:rPr>
              <a:t> </a:t>
            </a:r>
            <a:endParaRPr lang="en-US" sz="1600" dirty="0" smtClean="0">
              <a:latin typeface="+mn-lt"/>
            </a:endParaRPr>
          </a:p>
          <a:p>
            <a:pPr>
              <a:buSzPct val="70000"/>
              <a:buFont typeface="Wingdings" pitchFamily="2" charset="2"/>
              <a:buChar char="v"/>
            </a:pPr>
            <a:r>
              <a:rPr lang="en-US" sz="1600" b="1" dirty="0" smtClean="0">
                <a:solidFill>
                  <a:schemeClr val="tx2"/>
                </a:solidFill>
                <a:latin typeface="+mn-lt"/>
                <a:ea typeface="+mj-ea"/>
                <a:cs typeface="+mj-cs"/>
              </a:rPr>
              <a:t>Teacher selects some statements from the text that could be debatable. </a:t>
            </a:r>
          </a:p>
          <a:p>
            <a:pPr>
              <a:buSzPct val="70000"/>
              <a:buFont typeface="Wingdings" pitchFamily="2" charset="2"/>
              <a:buChar char="v"/>
            </a:pPr>
            <a:r>
              <a:rPr lang="en-US" sz="1600" b="1" dirty="0" smtClean="0">
                <a:solidFill>
                  <a:schemeClr val="tx2"/>
                </a:solidFill>
                <a:latin typeface="+mn-lt"/>
                <a:ea typeface="+mj-ea"/>
                <a:cs typeface="+mj-cs"/>
              </a:rPr>
              <a:t>Students </a:t>
            </a:r>
            <a:r>
              <a:rPr lang="en-US" sz="1600" b="1" dirty="0">
                <a:solidFill>
                  <a:schemeClr val="tx2"/>
                </a:solidFill>
                <a:latin typeface="+mn-lt"/>
                <a:ea typeface="+mj-ea"/>
                <a:cs typeface="+mj-cs"/>
              </a:rPr>
              <a:t>use a scale to rate their opinion about the statements (e.g., strongly disagree, disagree, agree, strongly agree).</a:t>
            </a:r>
          </a:p>
          <a:p>
            <a:pPr>
              <a:buSzPct val="70000"/>
              <a:buFont typeface="Wingdings" pitchFamily="2" charset="2"/>
              <a:buChar char="v"/>
            </a:pPr>
            <a:r>
              <a:rPr lang="en-US" sz="1600" b="1" dirty="0">
                <a:solidFill>
                  <a:schemeClr val="tx2"/>
                </a:solidFill>
                <a:latin typeface="+mn-lt"/>
                <a:ea typeface="+mj-ea"/>
                <a:cs typeface="+mj-cs"/>
              </a:rPr>
              <a:t>Students explain their choices in a group discussion.</a:t>
            </a:r>
          </a:p>
          <a:p>
            <a:pPr marL="0" indent="0">
              <a:lnSpc>
                <a:spcPts val="800"/>
              </a:lnSpc>
              <a:spcBef>
                <a:spcPts val="0"/>
              </a:spcBef>
              <a:buNone/>
            </a:pPr>
            <a:endParaRPr lang="en-US" sz="1600" dirty="0">
              <a:latin typeface="+mn-lt"/>
            </a:endParaRPr>
          </a:p>
          <a:p>
            <a:r>
              <a:rPr lang="en-US" sz="1600" b="1" u="sng" dirty="0">
                <a:solidFill>
                  <a:schemeClr val="tx2"/>
                </a:solidFill>
                <a:latin typeface="+mn-lt"/>
                <a:ea typeface="+mj-ea"/>
                <a:cs typeface="+mj-cs"/>
              </a:rPr>
              <a:t>Questioning</a:t>
            </a:r>
          </a:p>
          <a:p>
            <a:pPr marL="0" indent="0">
              <a:spcBef>
                <a:spcPts val="0"/>
              </a:spcBef>
              <a:buNone/>
            </a:pPr>
            <a:endParaRPr lang="en-US" sz="800" dirty="0">
              <a:latin typeface="+mn-lt"/>
            </a:endParaRPr>
          </a:p>
          <a:p>
            <a:pPr marL="0" lvl="0" indent="0">
              <a:buNone/>
            </a:pPr>
            <a:r>
              <a:rPr lang="en-US" sz="1600" b="1" dirty="0">
                <a:solidFill>
                  <a:schemeClr val="tx2"/>
                </a:solidFill>
                <a:latin typeface="+mn-lt"/>
                <a:ea typeface="+mj-ea"/>
                <a:cs typeface="+mj-cs"/>
              </a:rPr>
              <a:t>Answer questions about the reading, e.g., who, what, when, why, how, if…then, etc</a:t>
            </a:r>
            <a:r>
              <a:rPr lang="en-US" sz="1600" b="1" dirty="0" smtClean="0">
                <a:solidFill>
                  <a:schemeClr val="tx2"/>
                </a:solidFill>
                <a:latin typeface="+mn-lt"/>
                <a:ea typeface="+mj-ea"/>
                <a:cs typeface="+mj-cs"/>
              </a:rPr>
              <a:t>.</a:t>
            </a:r>
          </a:p>
          <a:p>
            <a:pPr marL="0" lvl="0" indent="0">
              <a:lnSpc>
                <a:spcPts val="800"/>
              </a:lnSpc>
              <a:spcBef>
                <a:spcPts val="0"/>
              </a:spcBef>
              <a:buNone/>
            </a:pPr>
            <a:endParaRPr lang="en-US" sz="1600" dirty="0">
              <a:latin typeface="+mn-lt"/>
            </a:endParaRPr>
          </a:p>
          <a:p>
            <a:r>
              <a:rPr lang="en-US" sz="1600" b="1" u="sng" dirty="0">
                <a:solidFill>
                  <a:schemeClr val="tx2"/>
                </a:solidFill>
                <a:latin typeface="+mn-lt"/>
                <a:ea typeface="+mj-ea"/>
                <a:cs typeface="+mj-cs"/>
              </a:rPr>
              <a:t>Magnet Summaries</a:t>
            </a:r>
          </a:p>
          <a:p>
            <a:pPr marL="0" indent="0">
              <a:lnSpc>
                <a:spcPts val="1200"/>
              </a:lnSpc>
              <a:spcBef>
                <a:spcPts val="0"/>
              </a:spcBef>
              <a:buNone/>
            </a:pPr>
            <a:r>
              <a:rPr lang="en-US" sz="1600" dirty="0">
                <a:latin typeface="+mn-lt"/>
              </a:rPr>
              <a:t> </a:t>
            </a:r>
          </a:p>
          <a:p>
            <a:pPr marL="0" indent="0">
              <a:buNone/>
            </a:pPr>
            <a:r>
              <a:rPr lang="en-US" sz="1600" b="1" dirty="0">
                <a:solidFill>
                  <a:schemeClr val="tx2"/>
                </a:solidFill>
                <a:latin typeface="+mn-lt"/>
                <a:ea typeface="+mj-ea"/>
                <a:cs typeface="+mj-cs"/>
              </a:rPr>
              <a:t>Identify key words in the passage and then use the words to write a summary of the passage</a:t>
            </a:r>
            <a:r>
              <a:rPr lang="en-US" sz="1600" b="1" dirty="0" smtClean="0">
                <a:solidFill>
                  <a:schemeClr val="tx2"/>
                </a:solidFill>
                <a:latin typeface="+mn-lt"/>
                <a:ea typeface="+mj-ea"/>
                <a:cs typeface="+mj-cs"/>
              </a:rPr>
              <a:t>.</a:t>
            </a:r>
          </a:p>
          <a:p>
            <a:pPr marL="0" indent="0">
              <a:buNone/>
            </a:pPr>
            <a:endParaRPr lang="en-US" sz="800" b="1" dirty="0" smtClean="0">
              <a:solidFill>
                <a:schemeClr val="tx2"/>
              </a:solidFill>
              <a:latin typeface="+mn-lt"/>
              <a:ea typeface="+mj-ea"/>
              <a:cs typeface="+mj-cs"/>
            </a:endParaRPr>
          </a:p>
        </p:txBody>
      </p:sp>
    </p:spTree>
    <p:extLst>
      <p:ext uri="{BB962C8B-B14F-4D97-AF65-F5344CB8AC3E}">
        <p14:creationId xmlns:p14="http://schemas.microsoft.com/office/powerpoint/2010/main" val="13483630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nSpc>
                <a:spcPct val="90000"/>
              </a:lnSpc>
              <a:buClr>
                <a:schemeClr val="accent1">
                  <a:lumMod val="75000"/>
                </a:schemeClr>
              </a:buClr>
            </a:pPr>
            <a:r>
              <a:rPr lang="en-US" sz="1700" b="1" u="sng" dirty="0">
                <a:solidFill>
                  <a:schemeClr val="tx2"/>
                </a:solidFill>
                <a:latin typeface="+mn-lt"/>
                <a:ea typeface="+mj-ea"/>
                <a:cs typeface="+mj-cs"/>
              </a:rPr>
              <a:t>Track Down/Most Important </a:t>
            </a:r>
            <a:r>
              <a:rPr lang="en-US" sz="1700" b="1" u="sng" dirty="0" smtClean="0">
                <a:solidFill>
                  <a:schemeClr val="tx2"/>
                </a:solidFill>
                <a:latin typeface="+mn-lt"/>
                <a:ea typeface="+mj-ea"/>
                <a:cs typeface="+mj-cs"/>
              </a:rPr>
              <a:t>Word</a:t>
            </a:r>
          </a:p>
          <a:p>
            <a:pPr marL="0" indent="0">
              <a:lnSpc>
                <a:spcPct val="90000"/>
              </a:lnSpc>
              <a:buClr>
                <a:schemeClr val="accent1">
                  <a:lumMod val="75000"/>
                </a:schemeClr>
              </a:buClr>
              <a:buNone/>
            </a:pPr>
            <a:endParaRPr lang="en-US" sz="800" b="1" u="sng" dirty="0">
              <a:solidFill>
                <a:schemeClr val="tx2"/>
              </a:solidFill>
              <a:latin typeface="+mn-lt"/>
              <a:ea typeface="+mj-ea"/>
              <a:cs typeface="+mj-cs"/>
            </a:endParaRPr>
          </a:p>
          <a:p>
            <a:pPr marL="0" indent="0">
              <a:lnSpc>
                <a:spcPts val="800"/>
              </a:lnSpc>
              <a:spcBef>
                <a:spcPts val="0"/>
              </a:spcBef>
              <a:buNone/>
            </a:pPr>
            <a:endParaRPr lang="en-US" sz="1700" b="1" u="sng" dirty="0">
              <a:solidFill>
                <a:schemeClr val="tx2"/>
              </a:solidFill>
              <a:latin typeface="+mn-lt"/>
              <a:ea typeface="+mj-ea"/>
              <a:cs typeface="+mj-cs"/>
            </a:endParaRPr>
          </a:p>
          <a:p>
            <a:pPr>
              <a:buSzPct val="70000"/>
              <a:buFont typeface="Wingdings" pitchFamily="2" charset="2"/>
              <a:buChar char="v"/>
            </a:pPr>
            <a:r>
              <a:rPr lang="en-US" sz="1700" b="1" dirty="0">
                <a:solidFill>
                  <a:schemeClr val="tx2"/>
                </a:solidFill>
                <a:latin typeface="+mn-lt"/>
                <a:ea typeface="+mj-ea"/>
                <a:cs typeface="+mj-cs"/>
              </a:rPr>
              <a:t>Select 3-4 words from the passage that are deemed most important based on evidence.</a:t>
            </a:r>
          </a:p>
          <a:p>
            <a:pPr>
              <a:buSzPct val="70000"/>
              <a:buFont typeface="Wingdings" pitchFamily="2" charset="2"/>
              <a:buChar char="v"/>
            </a:pPr>
            <a:r>
              <a:rPr lang="en-US" sz="1700" b="1" dirty="0">
                <a:solidFill>
                  <a:schemeClr val="tx2"/>
                </a:solidFill>
                <a:latin typeface="+mn-lt"/>
                <a:ea typeface="+mj-ea"/>
                <a:cs typeface="+mj-cs"/>
              </a:rPr>
              <a:t>Select 3-4 key sentences that are deemed most important based on evidence</a:t>
            </a:r>
            <a:r>
              <a:rPr lang="en-US" sz="1700" b="1" dirty="0" smtClean="0">
                <a:solidFill>
                  <a:schemeClr val="tx2"/>
                </a:solidFill>
                <a:latin typeface="+mn-lt"/>
                <a:ea typeface="+mj-ea"/>
                <a:cs typeface="+mj-cs"/>
              </a:rPr>
              <a:t>.</a:t>
            </a:r>
          </a:p>
          <a:p>
            <a:pPr marL="0" indent="0">
              <a:lnSpc>
                <a:spcPts val="800"/>
              </a:lnSpc>
              <a:spcBef>
                <a:spcPts val="0"/>
              </a:spcBef>
              <a:buSzPct val="70000"/>
              <a:buNone/>
            </a:pPr>
            <a:endParaRPr lang="en-US" sz="1700" b="1" dirty="0" smtClean="0">
              <a:solidFill>
                <a:schemeClr val="tx2"/>
              </a:solidFill>
              <a:latin typeface="+mn-lt"/>
              <a:ea typeface="+mj-ea"/>
              <a:cs typeface="+mj-cs"/>
            </a:endParaRPr>
          </a:p>
          <a:p>
            <a:pPr marL="0" indent="0">
              <a:lnSpc>
                <a:spcPts val="800"/>
              </a:lnSpc>
              <a:spcBef>
                <a:spcPts val="0"/>
              </a:spcBef>
              <a:buSzPct val="70000"/>
              <a:buNone/>
            </a:pPr>
            <a:endParaRPr lang="en-US" sz="1700" b="1" dirty="0">
              <a:solidFill>
                <a:schemeClr val="tx2"/>
              </a:solidFill>
              <a:latin typeface="+mn-lt"/>
              <a:ea typeface="+mj-ea"/>
              <a:cs typeface="+mj-cs"/>
            </a:endParaRPr>
          </a:p>
          <a:p>
            <a:pPr>
              <a:lnSpc>
                <a:spcPct val="90000"/>
              </a:lnSpc>
              <a:buClr>
                <a:schemeClr val="accent1">
                  <a:lumMod val="75000"/>
                </a:schemeClr>
              </a:buClr>
              <a:buSzPct val="90000"/>
            </a:pPr>
            <a:r>
              <a:rPr lang="en-US" sz="1700" dirty="0">
                <a:latin typeface="+mn-lt"/>
              </a:rPr>
              <a:t> </a:t>
            </a:r>
            <a:r>
              <a:rPr lang="en-US" sz="1700" b="1" u="sng" dirty="0">
                <a:solidFill>
                  <a:schemeClr val="tx2"/>
                </a:solidFill>
                <a:latin typeface="+mn-lt"/>
                <a:ea typeface="+mj-ea"/>
                <a:cs typeface="+mj-cs"/>
              </a:rPr>
              <a:t>Very Important Points</a:t>
            </a:r>
          </a:p>
          <a:p>
            <a:pPr marL="0" indent="0">
              <a:lnSpc>
                <a:spcPts val="800"/>
              </a:lnSpc>
              <a:spcBef>
                <a:spcPts val="0"/>
              </a:spcBef>
              <a:buNone/>
            </a:pPr>
            <a:r>
              <a:rPr lang="en-US" sz="1700" dirty="0">
                <a:latin typeface="+mn-lt"/>
              </a:rPr>
              <a:t> </a:t>
            </a:r>
          </a:p>
          <a:p>
            <a:pPr marL="0" lvl="0" indent="0">
              <a:buNone/>
            </a:pPr>
            <a:r>
              <a:rPr lang="en-US" sz="1700" b="1" dirty="0">
                <a:solidFill>
                  <a:schemeClr val="tx2"/>
                </a:solidFill>
                <a:latin typeface="+mn-lt"/>
                <a:ea typeface="+mj-ea"/>
                <a:cs typeface="+mj-cs"/>
              </a:rPr>
              <a:t>Select key points related to the main idea or theme of the text</a:t>
            </a:r>
          </a:p>
          <a:p>
            <a:pPr marL="0" indent="0">
              <a:lnSpc>
                <a:spcPts val="800"/>
              </a:lnSpc>
              <a:spcBef>
                <a:spcPts val="0"/>
              </a:spcBef>
              <a:buNone/>
            </a:pPr>
            <a:r>
              <a:rPr lang="en-US" sz="1700" dirty="0">
                <a:latin typeface="+mn-lt"/>
              </a:rPr>
              <a:t> </a:t>
            </a:r>
            <a:endParaRPr lang="en-US" sz="1700" dirty="0" smtClean="0">
              <a:latin typeface="+mn-lt"/>
            </a:endParaRPr>
          </a:p>
          <a:p>
            <a:pPr marL="0" indent="0">
              <a:lnSpc>
                <a:spcPts val="800"/>
              </a:lnSpc>
              <a:spcBef>
                <a:spcPts val="0"/>
              </a:spcBef>
              <a:buNone/>
            </a:pPr>
            <a:endParaRPr lang="en-US" sz="1700" dirty="0">
              <a:latin typeface="+mn-lt"/>
            </a:endParaRPr>
          </a:p>
          <a:p>
            <a:r>
              <a:rPr lang="en-US" sz="1700" b="1" u="sng" dirty="0" smtClean="0">
                <a:solidFill>
                  <a:schemeClr val="tx2"/>
                </a:solidFill>
                <a:latin typeface="+mn-lt"/>
                <a:ea typeface="+mj-ea"/>
                <a:cs typeface="+mj-cs"/>
              </a:rPr>
              <a:t>Paraphrasing/Summarizing</a:t>
            </a:r>
            <a:endParaRPr lang="en-US" sz="1700" b="1" u="sng" dirty="0">
              <a:solidFill>
                <a:schemeClr val="tx2"/>
              </a:solidFill>
              <a:latin typeface="+mn-lt"/>
              <a:ea typeface="+mj-ea"/>
              <a:cs typeface="+mj-cs"/>
            </a:endParaRPr>
          </a:p>
          <a:p>
            <a:pPr marL="0" indent="0">
              <a:lnSpc>
                <a:spcPts val="800"/>
              </a:lnSpc>
              <a:spcBef>
                <a:spcPts val="0"/>
              </a:spcBef>
              <a:buNone/>
            </a:pPr>
            <a:r>
              <a:rPr lang="en-US" sz="1700" dirty="0">
                <a:latin typeface="+mn-lt"/>
              </a:rPr>
              <a:t> </a:t>
            </a:r>
          </a:p>
          <a:p>
            <a:pPr marL="0" lvl="0" indent="0">
              <a:buNone/>
            </a:pPr>
            <a:r>
              <a:rPr lang="en-US" sz="1700" b="1" dirty="0" smtClean="0">
                <a:solidFill>
                  <a:schemeClr val="tx2"/>
                </a:solidFill>
                <a:latin typeface="+mn-lt"/>
                <a:ea typeface="+mj-ea"/>
                <a:cs typeface="+mj-cs"/>
              </a:rPr>
              <a:t>Read a selection and restate it in </a:t>
            </a:r>
            <a:r>
              <a:rPr lang="en-US" sz="1700" b="1" dirty="0">
                <a:solidFill>
                  <a:schemeClr val="tx2"/>
                </a:solidFill>
                <a:latin typeface="+mn-lt"/>
                <a:ea typeface="+mj-ea"/>
                <a:cs typeface="+mj-cs"/>
              </a:rPr>
              <a:t>one sentence or paragraph</a:t>
            </a:r>
          </a:p>
          <a:p>
            <a:pPr marL="0" indent="0">
              <a:lnSpc>
                <a:spcPts val="700"/>
              </a:lnSpc>
              <a:spcBef>
                <a:spcPts val="0"/>
              </a:spcBef>
              <a:buNone/>
            </a:pPr>
            <a:r>
              <a:rPr lang="en-US" sz="1700" b="1" dirty="0">
                <a:solidFill>
                  <a:schemeClr val="tx2"/>
                </a:solidFill>
                <a:latin typeface="+mn-lt"/>
                <a:ea typeface="+mj-ea"/>
                <a:cs typeface="+mj-cs"/>
              </a:rPr>
              <a:t> </a:t>
            </a:r>
          </a:p>
          <a:p>
            <a:pPr marL="0" indent="0">
              <a:buNone/>
            </a:pPr>
            <a:r>
              <a:rPr lang="en-US" sz="1600" b="1" dirty="0" smtClean="0">
                <a:solidFill>
                  <a:schemeClr val="tx2"/>
                </a:solidFill>
                <a:latin typeface="+mn-lt"/>
                <a:ea typeface="+mj-ea"/>
                <a:cs typeface="+mj-cs"/>
              </a:rPr>
              <a:t>Variation to Summarizing Strategy</a:t>
            </a:r>
            <a:endParaRPr lang="en-US" sz="1600" b="1" dirty="0">
              <a:solidFill>
                <a:schemeClr val="tx2"/>
              </a:solidFill>
              <a:latin typeface="+mn-lt"/>
              <a:ea typeface="+mj-ea"/>
              <a:cs typeface="+mj-cs"/>
            </a:endParaRPr>
          </a:p>
          <a:p>
            <a:pPr marL="0" indent="0">
              <a:buNone/>
            </a:pPr>
            <a:endParaRPr lang="en-US" sz="800" b="1" dirty="0">
              <a:solidFill>
                <a:schemeClr val="tx2"/>
              </a:solidFill>
              <a:latin typeface="+mn-lt"/>
              <a:ea typeface="+mj-ea"/>
              <a:cs typeface="+mj-cs"/>
            </a:endParaRPr>
          </a:p>
          <a:p>
            <a:pPr lvl="0">
              <a:buSzPct val="70000"/>
              <a:buFont typeface="Wingdings" pitchFamily="2" charset="2"/>
              <a:buChar char="v"/>
            </a:pPr>
            <a:r>
              <a:rPr lang="en-US" sz="1700" b="1" dirty="0">
                <a:solidFill>
                  <a:schemeClr val="tx2"/>
                </a:solidFill>
                <a:latin typeface="+mn-lt"/>
                <a:ea typeface="+mj-ea"/>
                <a:cs typeface="+mj-cs"/>
              </a:rPr>
              <a:t>Read a passage</a:t>
            </a:r>
          </a:p>
          <a:p>
            <a:pPr lvl="0">
              <a:buSzPct val="70000"/>
              <a:buFont typeface="Wingdings" pitchFamily="2" charset="2"/>
              <a:buChar char="v"/>
            </a:pPr>
            <a:r>
              <a:rPr lang="en-US" sz="1700" b="1" dirty="0">
                <a:solidFill>
                  <a:schemeClr val="tx2"/>
                </a:solidFill>
                <a:latin typeface="+mn-lt"/>
                <a:ea typeface="+mj-ea"/>
                <a:cs typeface="+mj-cs"/>
              </a:rPr>
              <a:t>Read it a second time jotting down main ideas</a:t>
            </a:r>
          </a:p>
          <a:p>
            <a:pPr lvl="0">
              <a:buSzPct val="70000"/>
              <a:buFont typeface="Wingdings" pitchFamily="2" charset="2"/>
              <a:buChar char="v"/>
            </a:pPr>
            <a:r>
              <a:rPr lang="en-US" sz="1700" b="1" dirty="0">
                <a:solidFill>
                  <a:schemeClr val="tx2"/>
                </a:solidFill>
                <a:latin typeface="+mn-lt"/>
                <a:ea typeface="+mj-ea"/>
                <a:cs typeface="+mj-cs"/>
              </a:rPr>
              <a:t>Partner with a classmate and write a summary </a:t>
            </a:r>
            <a:r>
              <a:rPr lang="en-US" sz="1700" b="1" dirty="0" smtClean="0">
                <a:solidFill>
                  <a:schemeClr val="tx2"/>
                </a:solidFill>
                <a:latin typeface="+mn-lt"/>
                <a:ea typeface="+mj-ea"/>
                <a:cs typeface="+mj-cs"/>
              </a:rPr>
              <a:t>paragraph</a:t>
            </a:r>
          </a:p>
          <a:p>
            <a:pPr marL="0" lvl="0" indent="0">
              <a:lnSpc>
                <a:spcPts val="1000"/>
              </a:lnSpc>
              <a:spcBef>
                <a:spcPts val="0"/>
              </a:spcBef>
              <a:buSzPct val="70000"/>
              <a:buNone/>
            </a:pPr>
            <a:endParaRPr lang="en-US" sz="1700" dirty="0">
              <a:latin typeface="+mn-lt"/>
            </a:endParaRPr>
          </a:p>
          <a:p>
            <a:r>
              <a:rPr lang="en-US" sz="1700" b="1" u="sng" dirty="0">
                <a:solidFill>
                  <a:schemeClr val="tx2"/>
                </a:solidFill>
                <a:latin typeface="+mn-lt"/>
                <a:ea typeface="+mj-ea"/>
                <a:cs typeface="+mj-cs"/>
              </a:rPr>
              <a:t>Sequencing</a:t>
            </a:r>
            <a:r>
              <a:rPr lang="en-US" sz="1700" u="sng" dirty="0">
                <a:latin typeface="+mn-lt"/>
              </a:rPr>
              <a:t> </a:t>
            </a:r>
            <a:endParaRPr lang="en-US" sz="1700" dirty="0">
              <a:latin typeface="+mn-lt"/>
            </a:endParaRPr>
          </a:p>
          <a:p>
            <a:pPr marL="0" indent="0">
              <a:spcBef>
                <a:spcPts val="0"/>
              </a:spcBef>
              <a:buNone/>
            </a:pPr>
            <a:endParaRPr lang="en-US" sz="900" dirty="0">
              <a:latin typeface="+mn-lt"/>
            </a:endParaRPr>
          </a:p>
          <a:p>
            <a:pPr marL="0" lvl="0" indent="0">
              <a:buNone/>
            </a:pPr>
            <a:r>
              <a:rPr lang="en-US" sz="1700" b="1" dirty="0">
                <a:solidFill>
                  <a:schemeClr val="tx2"/>
                </a:solidFill>
                <a:latin typeface="+mn-lt"/>
                <a:ea typeface="+mj-ea"/>
                <a:cs typeface="+mj-cs"/>
              </a:rPr>
              <a:t>Listing events in chronological order</a:t>
            </a:r>
          </a:p>
          <a:p>
            <a:pPr marL="0" indent="0">
              <a:lnSpc>
                <a:spcPts val="800"/>
              </a:lnSpc>
              <a:spcBef>
                <a:spcPts val="0"/>
              </a:spcBef>
              <a:buNone/>
            </a:pPr>
            <a:endParaRPr lang="en-US" sz="1700" dirty="0">
              <a:latin typeface="+mn-lt"/>
            </a:endParaRPr>
          </a:p>
          <a:p>
            <a:endParaRPr lang="en-US" dirty="0"/>
          </a:p>
        </p:txBody>
      </p:sp>
    </p:spTree>
    <p:extLst>
      <p:ext uri="{BB962C8B-B14F-4D97-AF65-F5344CB8AC3E}">
        <p14:creationId xmlns:p14="http://schemas.microsoft.com/office/powerpoint/2010/main" val="18683820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sz="1600" b="1" u="sng" dirty="0">
                <a:solidFill>
                  <a:schemeClr val="accent1">
                    <a:lumMod val="75000"/>
                  </a:schemeClr>
                </a:solidFill>
                <a:latin typeface="+mn-lt"/>
              </a:rPr>
              <a:t>Somebody-Wanted-But-So </a:t>
            </a:r>
            <a:endParaRPr lang="en-US" sz="1600" b="1" dirty="0">
              <a:solidFill>
                <a:schemeClr val="accent1">
                  <a:lumMod val="75000"/>
                </a:schemeClr>
              </a:solidFill>
              <a:latin typeface="+mn-lt"/>
            </a:endParaRPr>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32779161"/>
              </p:ext>
            </p:extLst>
          </p:nvPr>
        </p:nvGraphicFramePr>
        <p:xfrm>
          <a:off x="533400" y="914400"/>
          <a:ext cx="4583430" cy="1203960"/>
        </p:xfrm>
        <a:graphic>
          <a:graphicData uri="http://schemas.openxmlformats.org/drawingml/2006/table">
            <a:tbl>
              <a:tblPr firstRow="1" firstCol="1" bandRow="1">
                <a:tableStyleId>{5C22544A-7EE6-4342-B048-85BDC9FD1C3A}</a:tableStyleId>
              </a:tblPr>
              <a:tblGrid>
                <a:gridCol w="1325880"/>
                <a:gridCol w="1371600"/>
                <a:gridCol w="857250"/>
                <a:gridCol w="1028700"/>
              </a:tblGrid>
              <a:tr h="228600">
                <a:tc>
                  <a:txBody>
                    <a:bodyPr/>
                    <a:lstStyle/>
                    <a:p>
                      <a:pPr marL="0" marR="0" algn="ctr">
                        <a:spcBef>
                          <a:spcPts val="0"/>
                        </a:spcBef>
                        <a:spcAft>
                          <a:spcPts val="0"/>
                        </a:spcAft>
                      </a:pPr>
                      <a:r>
                        <a:rPr lang="en-US" sz="1100" dirty="0">
                          <a:effectLst/>
                        </a:rPr>
                        <a:t>Somebody</a:t>
                      </a:r>
                      <a:endParaRPr lang="en-US" sz="1100" dirty="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Wanted</a:t>
                      </a:r>
                      <a:endParaRPr lang="en-US" sz="110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But</a:t>
                      </a:r>
                      <a:endParaRPr lang="en-US" sz="110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So</a:t>
                      </a:r>
                      <a:endParaRPr lang="en-US" sz="1100">
                        <a:effectLst/>
                        <a:latin typeface="Calibri"/>
                        <a:ea typeface="Times New Roman"/>
                        <a:cs typeface="Arial"/>
                      </a:endParaRPr>
                    </a:p>
                  </a:txBody>
                  <a:tcPr marL="68580" marR="68580" marT="0" marB="0"/>
                </a:tc>
              </a:tr>
              <a:tr h="304800">
                <a:tc>
                  <a:txBody>
                    <a:bodyPr/>
                    <a:lstStyle/>
                    <a:p>
                      <a:pPr marL="0" marR="0">
                        <a:spcBef>
                          <a:spcPts val="0"/>
                        </a:spcBef>
                        <a:spcAft>
                          <a:spcPts val="0"/>
                        </a:spcAft>
                      </a:pPr>
                      <a:r>
                        <a:rPr lang="en-US" sz="1100" dirty="0">
                          <a:effectLst/>
                        </a:rPr>
                        <a:t> </a:t>
                      </a:r>
                      <a:r>
                        <a:rPr lang="en-US" sz="1100" b="0" kern="1200" dirty="0" smtClean="0">
                          <a:solidFill>
                            <a:schemeClr val="dk1"/>
                          </a:solidFill>
                          <a:effectLst/>
                          <a:latin typeface="+mn-lt"/>
                          <a:ea typeface="+mn-ea"/>
                          <a:cs typeface="+mn-cs"/>
                        </a:rPr>
                        <a:t>Columbus</a:t>
                      </a:r>
                      <a:endParaRPr lang="en-US" sz="1100" b="0" kern="1200" dirty="0">
                        <a:solidFill>
                          <a:schemeClr val="dk1"/>
                        </a:solidFill>
                        <a:effectLst/>
                        <a:latin typeface="+mn-lt"/>
                        <a:ea typeface="+mn-ea"/>
                        <a:cs typeface="+mn-cs"/>
                      </a:endParaRPr>
                    </a:p>
                  </a:txBody>
                  <a:tcPr marL="68580" marR="68580" marT="0" marB="0">
                    <a:solidFill>
                      <a:schemeClr val="accent4">
                        <a:lumMod val="20000"/>
                        <a:lumOff val="80000"/>
                      </a:schemeClr>
                    </a:solidFill>
                  </a:tcPr>
                </a:tc>
                <a:tc>
                  <a:txBody>
                    <a:bodyPr/>
                    <a:lstStyle/>
                    <a:p>
                      <a:pPr marL="0" marR="0">
                        <a:spcBef>
                          <a:spcPts val="0"/>
                        </a:spcBef>
                        <a:spcAft>
                          <a:spcPts val="0"/>
                        </a:spcAft>
                      </a:pPr>
                      <a:r>
                        <a:rPr lang="en-US" sz="1100" dirty="0" smtClean="0">
                          <a:effectLst/>
                        </a:rPr>
                        <a:t>to sail to the West Indies (Asia)</a:t>
                      </a: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r>
                        <a:rPr lang="en-US" sz="1100" dirty="0">
                          <a:effectLst/>
                        </a:rPr>
                        <a:t> </a:t>
                      </a:r>
                      <a:r>
                        <a:rPr lang="en-US" sz="1100" dirty="0" smtClean="0">
                          <a:effectLst/>
                        </a:rPr>
                        <a:t>landed in an</a:t>
                      </a:r>
                      <a:r>
                        <a:rPr lang="en-US" sz="1100" baseline="0" dirty="0" smtClean="0">
                          <a:effectLst/>
                        </a:rPr>
                        <a:t> island of today’s Bahamas </a:t>
                      </a: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r>
                        <a:rPr lang="en-US" sz="1100" dirty="0">
                          <a:effectLst/>
                        </a:rPr>
                        <a:t> </a:t>
                      </a:r>
                      <a:endParaRPr lang="en-US" sz="1100" dirty="0">
                        <a:effectLst/>
                        <a:latin typeface="Calibri"/>
                        <a:ea typeface="Times New Roman"/>
                        <a:cs typeface="Arial"/>
                      </a:endParaRPr>
                    </a:p>
                  </a:txBody>
                  <a:tcPr marL="68580" marR="68580" marT="0" marB="0">
                    <a:solidFill>
                      <a:schemeClr val="accent4">
                        <a:lumMod val="20000"/>
                        <a:lumOff val="80000"/>
                      </a:schemeClr>
                    </a:solidFill>
                  </a:tcPr>
                </a:tc>
              </a:tr>
              <a:tr h="304800">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r>
            </a:tbl>
          </a:graphicData>
        </a:graphic>
      </p:graphicFrame>
      <p:sp>
        <p:nvSpPr>
          <p:cNvPr id="7" name="Rectangle 6"/>
          <p:cNvSpPr/>
          <p:nvPr/>
        </p:nvSpPr>
        <p:spPr>
          <a:xfrm>
            <a:off x="381000" y="1828800"/>
            <a:ext cx="4795617" cy="1077218"/>
          </a:xfrm>
          <a:prstGeom prst="rect">
            <a:avLst/>
          </a:prstGeom>
        </p:spPr>
        <p:txBody>
          <a:bodyPr wrap="square">
            <a:spAutoFit/>
          </a:bodyPr>
          <a:lstStyle/>
          <a:p>
            <a:pPr marL="404813" indent="-347663">
              <a:buFont typeface="Arial" pitchFamily="34" charset="0"/>
              <a:buChar char="•"/>
            </a:pPr>
            <a:endParaRPr lang="en-US" sz="1600" b="1" u="sng" dirty="0" smtClean="0">
              <a:solidFill>
                <a:schemeClr val="accent1">
                  <a:lumMod val="75000"/>
                </a:schemeClr>
              </a:solidFill>
            </a:endParaRPr>
          </a:p>
          <a:p>
            <a:pPr marL="404813" indent="-347663">
              <a:buFont typeface="Arial" pitchFamily="34" charset="0"/>
              <a:buChar char="•"/>
            </a:pPr>
            <a:endParaRPr lang="en-US" sz="1600" b="1" u="sng" dirty="0" smtClean="0">
              <a:solidFill>
                <a:schemeClr val="accent1">
                  <a:lumMod val="75000"/>
                </a:schemeClr>
              </a:solidFill>
            </a:endParaRPr>
          </a:p>
          <a:p>
            <a:pPr marL="404813" indent="-347663">
              <a:buFont typeface="Arial" pitchFamily="34" charset="0"/>
              <a:buChar char="•"/>
            </a:pPr>
            <a:r>
              <a:rPr lang="en-US" sz="1600" b="1" u="sng" dirty="0" smtClean="0">
                <a:solidFill>
                  <a:schemeClr val="accent1">
                    <a:lumMod val="75000"/>
                  </a:schemeClr>
                </a:solidFill>
              </a:rPr>
              <a:t>Proof </a:t>
            </a:r>
            <a:r>
              <a:rPr lang="en-US" sz="1600" b="1" u="sng" dirty="0">
                <a:solidFill>
                  <a:schemeClr val="accent1">
                    <a:lumMod val="75000"/>
                  </a:schemeClr>
                </a:solidFill>
              </a:rPr>
              <a:t>for/Proof </a:t>
            </a:r>
            <a:r>
              <a:rPr lang="en-US" sz="1600" b="1" u="sng" dirty="0" smtClean="0">
                <a:solidFill>
                  <a:schemeClr val="accent1">
                    <a:lumMod val="75000"/>
                  </a:schemeClr>
                </a:solidFill>
              </a:rPr>
              <a:t>against</a:t>
            </a:r>
          </a:p>
          <a:p>
            <a:pPr marL="404813" indent="-347663">
              <a:buFont typeface="Arial" pitchFamily="34" charset="0"/>
              <a:buChar char="•"/>
            </a:pPr>
            <a:endParaRPr lang="en-US" sz="1600" b="1" dirty="0">
              <a:solidFill>
                <a:schemeClr val="accent1">
                  <a:lumMod val="75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382176390"/>
              </p:ext>
            </p:extLst>
          </p:nvPr>
        </p:nvGraphicFramePr>
        <p:xfrm>
          <a:off x="569008" y="2868319"/>
          <a:ext cx="4419599" cy="868680"/>
        </p:xfrm>
        <a:graphic>
          <a:graphicData uri="http://schemas.openxmlformats.org/drawingml/2006/table">
            <a:tbl>
              <a:tblPr firstRow="1" firstCol="1" bandRow="1">
                <a:tableStyleId>{5C22544A-7EE6-4342-B048-85BDC9FD1C3A}</a:tableStyleId>
              </a:tblPr>
              <a:tblGrid>
                <a:gridCol w="1460046"/>
                <a:gridCol w="1644196"/>
                <a:gridCol w="1315357"/>
              </a:tblGrid>
              <a:tr h="266700">
                <a:tc>
                  <a:txBody>
                    <a:bodyPr/>
                    <a:lstStyle/>
                    <a:p>
                      <a:pPr marL="0" marR="0" algn="ctr">
                        <a:spcBef>
                          <a:spcPts val="0"/>
                        </a:spcBef>
                        <a:spcAft>
                          <a:spcPts val="0"/>
                        </a:spcAft>
                      </a:pPr>
                      <a:r>
                        <a:rPr lang="en-US" sz="1100" dirty="0">
                          <a:effectLst/>
                        </a:rPr>
                        <a:t>Proof for</a:t>
                      </a:r>
                      <a:endParaRPr lang="en-US" sz="1100" dirty="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Statements</a:t>
                      </a:r>
                      <a:endParaRPr lang="en-US" sz="1100">
                        <a:effectLst/>
                        <a:latin typeface="Calibri"/>
                        <a:ea typeface="Times New Roman"/>
                        <a:cs typeface="Arial"/>
                      </a:endParaRPr>
                    </a:p>
                  </a:txBody>
                  <a:tcPr marL="68580" marR="68580" marT="0" marB="0"/>
                </a:tc>
                <a:tc>
                  <a:txBody>
                    <a:bodyPr/>
                    <a:lstStyle/>
                    <a:p>
                      <a:pPr marL="0" marR="0" algn="ctr">
                        <a:spcBef>
                          <a:spcPts val="0"/>
                        </a:spcBef>
                        <a:spcAft>
                          <a:spcPts val="0"/>
                        </a:spcAft>
                      </a:pPr>
                      <a:r>
                        <a:rPr lang="en-US" sz="1100">
                          <a:effectLst/>
                        </a:rPr>
                        <a:t>Proof Against</a:t>
                      </a:r>
                      <a:endParaRPr lang="en-US" sz="1100">
                        <a:effectLst/>
                        <a:latin typeface="Calibri"/>
                        <a:ea typeface="Times New Roman"/>
                        <a:cs typeface="Arial"/>
                      </a:endParaRPr>
                    </a:p>
                  </a:txBody>
                  <a:tcPr marL="68580" marR="68580" marT="0" marB="0"/>
                </a:tc>
              </a:tr>
              <a:tr h="266700">
                <a:tc>
                  <a:txBody>
                    <a:bodyPr/>
                    <a:lstStyle/>
                    <a:p>
                      <a:pPr marL="0" marR="0">
                        <a:spcBef>
                          <a:spcPts val="0"/>
                        </a:spcBef>
                        <a:spcAft>
                          <a:spcPts val="0"/>
                        </a:spcAft>
                      </a:pPr>
                      <a:r>
                        <a:rPr lang="en-US" sz="1100" dirty="0">
                          <a:effectLst/>
                        </a:rPr>
                        <a:t> </a:t>
                      </a: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r>
                        <a:rPr lang="en-US" sz="1100" b="0" dirty="0" smtClean="0">
                          <a:effectLst/>
                        </a:rPr>
                        <a:t>Burger King offers</a:t>
                      </a:r>
                      <a:r>
                        <a:rPr lang="en-US" sz="1100" b="0" baseline="0" dirty="0" smtClean="0">
                          <a:effectLst/>
                        </a:rPr>
                        <a:t> the best hamburgers</a:t>
                      </a:r>
                      <a:endParaRPr lang="en-US" sz="1100" b="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r>
                        <a:rPr lang="en-US" sz="1100" dirty="0">
                          <a:effectLst/>
                        </a:rPr>
                        <a:t> </a:t>
                      </a:r>
                      <a:endParaRPr lang="en-US" sz="1100" dirty="0">
                        <a:effectLst/>
                        <a:latin typeface="Calibri"/>
                        <a:ea typeface="Times New Roman"/>
                        <a:cs typeface="Arial"/>
                      </a:endParaRPr>
                    </a:p>
                  </a:txBody>
                  <a:tcPr marL="68580" marR="68580" marT="0" marB="0">
                    <a:solidFill>
                      <a:schemeClr val="accent4">
                        <a:lumMod val="20000"/>
                        <a:lumOff val="80000"/>
                      </a:schemeClr>
                    </a:solidFill>
                  </a:tcPr>
                </a:tc>
              </a:tr>
              <a:tr h="266700">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c>
                  <a:txBody>
                    <a:bodyPr/>
                    <a:lstStyle/>
                    <a:p>
                      <a:pPr marL="0" marR="0">
                        <a:spcBef>
                          <a:spcPts val="0"/>
                        </a:spcBef>
                        <a:spcAft>
                          <a:spcPts val="0"/>
                        </a:spcAft>
                      </a:pPr>
                      <a:endParaRPr lang="en-US" sz="1100" dirty="0">
                        <a:effectLst/>
                        <a:latin typeface="Calibri"/>
                        <a:ea typeface="Times New Roman"/>
                        <a:cs typeface="Arial"/>
                      </a:endParaRPr>
                    </a:p>
                  </a:txBody>
                  <a:tcPr marL="68580" marR="68580" marT="0" marB="0">
                    <a:solidFill>
                      <a:schemeClr val="accent4">
                        <a:lumMod val="20000"/>
                        <a:lumOff val="80000"/>
                      </a:schemeClr>
                    </a:solidFill>
                  </a:tcPr>
                </a:tc>
              </a:tr>
            </a:tbl>
          </a:graphicData>
        </a:graphic>
      </p:graphicFrame>
    </p:spTree>
    <p:extLst>
      <p:ext uri="{BB962C8B-B14F-4D97-AF65-F5344CB8AC3E}">
        <p14:creationId xmlns:p14="http://schemas.microsoft.com/office/powerpoint/2010/main" val="4275212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a:bodyPr>
          <a:lstStyle/>
          <a:p>
            <a:r>
              <a:rPr lang="en-US" sz="2000" b="1" dirty="0">
                <a:solidFill>
                  <a:schemeClr val="tx2"/>
                </a:solidFill>
                <a:latin typeface="+mn-lt"/>
              </a:rPr>
              <a:t>Writing Strategies</a:t>
            </a:r>
          </a:p>
        </p:txBody>
      </p:sp>
      <p:sp>
        <p:nvSpPr>
          <p:cNvPr id="3" name="Content Placeholder 2"/>
          <p:cNvSpPr>
            <a:spLocks noGrp="1"/>
          </p:cNvSpPr>
          <p:nvPr>
            <p:ph idx="1"/>
          </p:nvPr>
        </p:nvSpPr>
        <p:spPr>
          <a:xfrm>
            <a:off x="457200" y="914400"/>
            <a:ext cx="8229600" cy="5334000"/>
          </a:xfrm>
        </p:spPr>
        <p:txBody>
          <a:bodyPr>
            <a:normAutofit fontScale="92500" lnSpcReduction="20000"/>
          </a:bodyPr>
          <a:lstStyle/>
          <a:p>
            <a:pPr marL="0" indent="0">
              <a:buNone/>
            </a:pPr>
            <a:r>
              <a:rPr lang="en-US" sz="1700" b="1" dirty="0" smtClean="0">
                <a:solidFill>
                  <a:srgbClr val="C00000"/>
                </a:solidFill>
                <a:ea typeface="+mj-ea"/>
                <a:cs typeface="+mj-cs"/>
              </a:rPr>
              <a:t>               Spiral </a:t>
            </a:r>
            <a:r>
              <a:rPr lang="en-US" sz="1700" b="1" dirty="0">
                <a:solidFill>
                  <a:srgbClr val="C00000"/>
                </a:solidFill>
                <a:ea typeface="+mj-ea"/>
                <a:cs typeface="+mj-cs"/>
              </a:rPr>
              <a:t>Writing Activities. Do not isolate </a:t>
            </a:r>
            <a:r>
              <a:rPr lang="en-US" sz="1700" b="1" dirty="0" smtClean="0">
                <a:solidFill>
                  <a:srgbClr val="C00000"/>
                </a:solidFill>
                <a:ea typeface="+mj-ea"/>
                <a:cs typeface="+mj-cs"/>
              </a:rPr>
              <a:t>modalities!</a:t>
            </a:r>
            <a:endParaRPr lang="en-US" sz="1700" b="1" dirty="0">
              <a:solidFill>
                <a:srgbClr val="C00000"/>
              </a:solidFill>
              <a:ea typeface="+mj-ea"/>
              <a:cs typeface="+mj-cs"/>
            </a:endParaRPr>
          </a:p>
          <a:p>
            <a:pPr marL="0" indent="0">
              <a:buNone/>
            </a:pPr>
            <a:endParaRPr lang="en-US" sz="1600" b="1" u="sng" dirty="0">
              <a:solidFill>
                <a:schemeClr val="tx2"/>
              </a:solidFill>
              <a:ea typeface="+mj-ea"/>
              <a:cs typeface="+mj-cs"/>
            </a:endParaRPr>
          </a:p>
          <a:p>
            <a:pPr marL="0" indent="0">
              <a:buNone/>
            </a:pPr>
            <a:endParaRPr lang="en-US" sz="1700" b="1" u="sng" dirty="0" smtClean="0">
              <a:solidFill>
                <a:schemeClr val="tx2"/>
              </a:solidFill>
              <a:ea typeface="+mj-ea"/>
              <a:cs typeface="+mj-cs"/>
            </a:endParaRPr>
          </a:p>
          <a:p>
            <a:pPr marL="0" indent="0">
              <a:buNone/>
            </a:pPr>
            <a:r>
              <a:rPr lang="en-US" sz="1700" b="1" u="sng" dirty="0" smtClean="0">
                <a:solidFill>
                  <a:schemeClr val="tx2"/>
                </a:solidFill>
                <a:ea typeface="+mj-ea"/>
                <a:cs typeface="+mj-cs"/>
              </a:rPr>
              <a:t>Spelling</a:t>
            </a:r>
          </a:p>
          <a:p>
            <a:pPr marL="0" indent="0">
              <a:lnSpc>
                <a:spcPts val="1200"/>
              </a:lnSpc>
              <a:spcBef>
                <a:spcPts val="0"/>
              </a:spcBef>
              <a:buNone/>
            </a:pPr>
            <a:endParaRPr lang="en-US" sz="1600" b="1" u="sng" dirty="0">
              <a:solidFill>
                <a:schemeClr val="tx2"/>
              </a:solidFill>
              <a:ea typeface="+mj-ea"/>
              <a:cs typeface="+mj-cs"/>
            </a:endParaRPr>
          </a:p>
          <a:p>
            <a:pPr marL="231775" indent="-231775"/>
            <a:r>
              <a:rPr lang="en-US" sz="1700" b="1" dirty="0">
                <a:solidFill>
                  <a:schemeClr val="tx2"/>
                </a:solidFill>
                <a:ea typeface="+mj-ea"/>
                <a:cs typeface="+mj-cs"/>
              </a:rPr>
              <a:t>Students are given the text of a song or a poem with some words deleted. </a:t>
            </a:r>
          </a:p>
          <a:p>
            <a:pPr marL="231775" indent="-231775"/>
            <a:r>
              <a:rPr lang="en-US" sz="1700" b="1" dirty="0">
                <a:solidFill>
                  <a:schemeClr val="tx2"/>
                </a:solidFill>
                <a:ea typeface="+mj-ea"/>
                <a:cs typeface="+mj-cs"/>
              </a:rPr>
              <a:t>Students listen to the song or poem and then fill in the missing words.</a:t>
            </a:r>
          </a:p>
          <a:p>
            <a:pPr marL="0" indent="0">
              <a:spcBef>
                <a:spcPts val="0"/>
              </a:spcBef>
              <a:buNone/>
            </a:pPr>
            <a:endParaRPr lang="en-US" sz="1000" b="1" dirty="0">
              <a:solidFill>
                <a:schemeClr val="tx2"/>
              </a:solidFill>
              <a:ea typeface="+mj-ea"/>
              <a:cs typeface="+mj-cs"/>
            </a:endParaRPr>
          </a:p>
          <a:p>
            <a:pPr marL="0" indent="0">
              <a:buNone/>
            </a:pPr>
            <a:r>
              <a:rPr lang="en-US" sz="1700" b="1" u="sng" dirty="0">
                <a:solidFill>
                  <a:schemeClr val="tx2"/>
                </a:solidFill>
                <a:ea typeface="+mj-ea"/>
                <a:cs typeface="+mj-cs"/>
              </a:rPr>
              <a:t>Cloze Activities </a:t>
            </a:r>
            <a:endParaRPr lang="en-US" sz="1700" b="1" u="sng" dirty="0" smtClean="0">
              <a:solidFill>
                <a:schemeClr val="tx2"/>
              </a:solidFill>
              <a:ea typeface="+mj-ea"/>
              <a:cs typeface="+mj-cs"/>
            </a:endParaRPr>
          </a:p>
          <a:p>
            <a:pPr marL="0" indent="0">
              <a:lnSpc>
                <a:spcPts val="1200"/>
              </a:lnSpc>
              <a:spcBef>
                <a:spcPts val="0"/>
              </a:spcBef>
              <a:buNone/>
            </a:pPr>
            <a:endParaRPr lang="en-US" sz="1600" b="1" u="sng" dirty="0">
              <a:solidFill>
                <a:schemeClr val="tx2"/>
              </a:solidFill>
              <a:ea typeface="+mj-ea"/>
              <a:cs typeface="+mj-cs"/>
            </a:endParaRPr>
          </a:p>
          <a:p>
            <a:pPr marL="0" indent="0">
              <a:buNone/>
            </a:pPr>
            <a:r>
              <a:rPr lang="en-US" sz="1700" b="1" dirty="0">
                <a:solidFill>
                  <a:schemeClr val="tx2"/>
                </a:solidFill>
                <a:ea typeface="+mj-ea"/>
                <a:cs typeface="+mj-cs"/>
              </a:rPr>
              <a:t>They help build vocabulary. </a:t>
            </a:r>
            <a:r>
              <a:rPr lang="en-US" sz="1700" b="1" dirty="0" smtClean="0">
                <a:solidFill>
                  <a:schemeClr val="tx2"/>
                </a:solidFill>
                <a:ea typeface="+mj-ea"/>
                <a:cs typeface="+mj-cs"/>
                <a:hlinkClick r:id="rId2" action="ppaction://hlinksldjump"/>
              </a:rPr>
              <a:t>(Example</a:t>
            </a:r>
            <a:r>
              <a:rPr lang="en-US" sz="1700" b="1" dirty="0">
                <a:solidFill>
                  <a:schemeClr val="tx2"/>
                </a:solidFill>
                <a:ea typeface="+mj-ea"/>
                <a:cs typeface="+mj-cs"/>
                <a:hlinkClick r:id="rId2" action="ppaction://hlinksldjump"/>
              </a:rPr>
              <a:t>)</a:t>
            </a:r>
            <a:endParaRPr lang="en-US" sz="1700" b="1" dirty="0">
              <a:solidFill>
                <a:schemeClr val="tx2"/>
              </a:solidFill>
              <a:ea typeface="+mj-ea"/>
              <a:cs typeface="+mj-cs"/>
            </a:endParaRPr>
          </a:p>
          <a:p>
            <a:pPr marL="0" indent="0">
              <a:spcBef>
                <a:spcPts val="0"/>
              </a:spcBef>
              <a:buNone/>
            </a:pPr>
            <a:endParaRPr lang="en-US" sz="1000" b="1" dirty="0">
              <a:solidFill>
                <a:schemeClr val="tx2"/>
              </a:solidFill>
              <a:ea typeface="+mj-ea"/>
              <a:cs typeface="+mj-cs"/>
            </a:endParaRPr>
          </a:p>
          <a:p>
            <a:pPr marL="0" indent="0">
              <a:buNone/>
            </a:pPr>
            <a:r>
              <a:rPr lang="en-US" sz="1700" b="1" u="sng" dirty="0">
                <a:solidFill>
                  <a:schemeClr val="tx2"/>
                </a:solidFill>
                <a:ea typeface="+mj-ea"/>
                <a:cs typeface="+mj-cs"/>
              </a:rPr>
              <a:t>World </a:t>
            </a:r>
            <a:r>
              <a:rPr lang="en-US" sz="1700" b="1" u="sng" dirty="0" smtClean="0">
                <a:solidFill>
                  <a:schemeClr val="tx2"/>
                </a:solidFill>
                <a:ea typeface="+mj-ea"/>
                <a:cs typeface="+mj-cs"/>
              </a:rPr>
              <a:t>Fields</a:t>
            </a:r>
          </a:p>
          <a:p>
            <a:pPr marL="0" indent="0">
              <a:buNone/>
            </a:pPr>
            <a:endParaRPr lang="en-US" sz="1000" b="1" u="sng" dirty="0">
              <a:solidFill>
                <a:schemeClr val="tx2"/>
              </a:solidFill>
              <a:ea typeface="+mj-ea"/>
              <a:cs typeface="+mj-cs"/>
            </a:endParaRPr>
          </a:p>
          <a:p>
            <a:pPr marL="0" indent="0">
              <a:buNone/>
            </a:pPr>
            <a:r>
              <a:rPr lang="en-US" sz="1700" b="1" dirty="0">
                <a:solidFill>
                  <a:schemeClr val="tx2"/>
                </a:solidFill>
                <a:ea typeface="+mj-ea"/>
                <a:cs typeface="+mj-cs"/>
              </a:rPr>
              <a:t>Students write associations to a given word or topic, individually or in groups. World fields work well with pre- and post- speaking, listening, reading, and writing activities.</a:t>
            </a:r>
          </a:p>
          <a:p>
            <a:pPr marL="0" indent="0">
              <a:spcBef>
                <a:spcPts val="0"/>
              </a:spcBef>
              <a:buNone/>
            </a:pPr>
            <a:endParaRPr lang="en-US" sz="1000" b="1" dirty="0">
              <a:solidFill>
                <a:schemeClr val="tx2"/>
              </a:solidFill>
              <a:ea typeface="+mj-ea"/>
              <a:cs typeface="+mj-cs"/>
            </a:endParaRPr>
          </a:p>
          <a:p>
            <a:pPr marL="0" indent="0">
              <a:buNone/>
            </a:pPr>
            <a:r>
              <a:rPr lang="en-US" sz="1700" b="1" u="sng" dirty="0">
                <a:solidFill>
                  <a:schemeClr val="tx2"/>
                </a:solidFill>
                <a:ea typeface="+mj-ea"/>
                <a:cs typeface="+mj-cs"/>
              </a:rPr>
              <a:t>List </a:t>
            </a:r>
            <a:r>
              <a:rPr lang="en-US" sz="1700" b="1" u="sng" dirty="0" smtClean="0">
                <a:solidFill>
                  <a:schemeClr val="tx2"/>
                </a:solidFill>
                <a:ea typeface="+mj-ea"/>
                <a:cs typeface="+mj-cs"/>
              </a:rPr>
              <a:t>Making</a:t>
            </a:r>
          </a:p>
          <a:p>
            <a:pPr marL="0" indent="0">
              <a:buNone/>
            </a:pPr>
            <a:endParaRPr lang="en-US" sz="1000" b="1" u="sng" dirty="0">
              <a:solidFill>
                <a:schemeClr val="tx2"/>
              </a:solidFill>
              <a:ea typeface="+mj-ea"/>
              <a:cs typeface="+mj-cs"/>
            </a:endParaRPr>
          </a:p>
          <a:p>
            <a:pPr marL="0" indent="0">
              <a:buNone/>
            </a:pPr>
            <a:r>
              <a:rPr lang="en-US" sz="1700" b="1" dirty="0">
                <a:solidFill>
                  <a:schemeClr val="tx2"/>
                </a:solidFill>
                <a:ea typeface="+mj-ea"/>
                <a:cs typeface="+mj-cs"/>
              </a:rPr>
              <a:t>Students create a list of words or ideas (e.g., favorite foods, sports, things to be done to prepare for a trip, etc.).</a:t>
            </a:r>
          </a:p>
          <a:p>
            <a:pPr marL="0" indent="0">
              <a:buNone/>
            </a:pPr>
            <a:endParaRPr lang="en-US" sz="1000" b="1" dirty="0">
              <a:solidFill>
                <a:schemeClr val="tx2"/>
              </a:solidFill>
              <a:ea typeface="+mj-ea"/>
              <a:cs typeface="+mj-cs"/>
            </a:endParaRPr>
          </a:p>
          <a:p>
            <a:pPr marL="0" indent="0">
              <a:buNone/>
            </a:pPr>
            <a:r>
              <a:rPr lang="en-US" sz="1700" b="1" u="sng" dirty="0">
                <a:solidFill>
                  <a:schemeClr val="tx2"/>
                </a:solidFill>
                <a:ea typeface="+mj-ea"/>
                <a:cs typeface="+mj-cs"/>
              </a:rPr>
              <a:t>Filling </a:t>
            </a:r>
            <a:r>
              <a:rPr lang="en-US" sz="1700" b="1" u="sng" dirty="0" smtClean="0">
                <a:solidFill>
                  <a:schemeClr val="tx2"/>
                </a:solidFill>
                <a:ea typeface="+mj-ea"/>
                <a:cs typeface="+mj-cs"/>
              </a:rPr>
              <a:t>out </a:t>
            </a:r>
            <a:r>
              <a:rPr lang="en-US" sz="1700" b="1" u="sng" dirty="0">
                <a:solidFill>
                  <a:schemeClr val="tx2"/>
                </a:solidFill>
                <a:ea typeface="+mj-ea"/>
                <a:cs typeface="+mj-cs"/>
              </a:rPr>
              <a:t>Charts </a:t>
            </a:r>
            <a:r>
              <a:rPr lang="en-US" sz="1700" b="1" u="sng" dirty="0" smtClean="0">
                <a:solidFill>
                  <a:schemeClr val="tx2"/>
                </a:solidFill>
                <a:ea typeface="+mj-ea"/>
                <a:cs typeface="+mj-cs"/>
              </a:rPr>
              <a:t>or Forms</a:t>
            </a:r>
          </a:p>
          <a:p>
            <a:pPr marL="0" indent="0">
              <a:buNone/>
            </a:pPr>
            <a:endParaRPr lang="en-US" sz="1000" b="1" dirty="0">
              <a:solidFill>
                <a:schemeClr val="tx2"/>
              </a:solidFill>
              <a:ea typeface="+mj-ea"/>
              <a:cs typeface="+mj-cs"/>
            </a:endParaRPr>
          </a:p>
          <a:p>
            <a:pPr marL="231775" indent="-231775"/>
            <a:r>
              <a:rPr lang="en-US" sz="1700" b="1" dirty="0">
                <a:solidFill>
                  <a:schemeClr val="tx2"/>
                </a:solidFill>
                <a:ea typeface="+mj-ea"/>
                <a:cs typeface="+mj-cs"/>
              </a:rPr>
              <a:t>Students fill out a </a:t>
            </a:r>
            <a:r>
              <a:rPr lang="en-US" sz="1700" b="1" dirty="0" smtClean="0">
                <a:solidFill>
                  <a:schemeClr val="tx2"/>
                </a:solidFill>
                <a:ea typeface="+mj-ea"/>
                <a:cs typeface="+mj-cs"/>
              </a:rPr>
              <a:t>visa </a:t>
            </a:r>
            <a:r>
              <a:rPr lang="en-US" sz="1700" b="1" dirty="0">
                <a:solidFill>
                  <a:schemeClr val="tx2"/>
                </a:solidFill>
                <a:ea typeface="+mj-ea"/>
                <a:cs typeface="+mj-cs"/>
              </a:rPr>
              <a:t>application for the target country. </a:t>
            </a:r>
          </a:p>
          <a:p>
            <a:pPr marL="231775" indent="-231775"/>
            <a:r>
              <a:rPr lang="en-US" sz="1700" b="1" dirty="0">
                <a:solidFill>
                  <a:schemeClr val="tx2"/>
                </a:solidFill>
                <a:ea typeface="+mj-ea"/>
                <a:cs typeface="+mj-cs"/>
              </a:rPr>
              <a:t>Students listen to a passage and </a:t>
            </a:r>
            <a:r>
              <a:rPr lang="en-US" sz="1700" b="1" dirty="0" smtClean="0">
                <a:solidFill>
                  <a:schemeClr val="tx2"/>
                </a:solidFill>
                <a:ea typeface="+mj-ea"/>
                <a:cs typeface="+mj-cs"/>
              </a:rPr>
              <a:t>then fill </a:t>
            </a:r>
            <a:r>
              <a:rPr lang="en-US" sz="1700" b="1" dirty="0">
                <a:solidFill>
                  <a:schemeClr val="tx2"/>
                </a:solidFill>
                <a:ea typeface="+mj-ea"/>
                <a:cs typeface="+mj-cs"/>
              </a:rPr>
              <a:t>in a chart with the given information.</a:t>
            </a:r>
          </a:p>
          <a:p>
            <a:pPr marL="0" indent="0">
              <a:buNone/>
            </a:pPr>
            <a:endParaRPr lang="en-US" sz="1600" dirty="0"/>
          </a:p>
        </p:txBody>
      </p:sp>
      <p:pic>
        <p:nvPicPr>
          <p:cNvPr id="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944" y="533400"/>
            <a:ext cx="60989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24248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457201"/>
            <a:ext cx="8534400" cy="5477464"/>
          </a:xfrm>
        </p:spPr>
        <p:txBody>
          <a:bodyPr>
            <a:normAutofit/>
          </a:bodyPr>
          <a:lstStyle/>
          <a:p>
            <a:pPr algn="ctr"/>
            <a:r>
              <a:rPr lang="en-US" sz="2200" b="1" dirty="0">
                <a:solidFill>
                  <a:schemeClr val="accent1">
                    <a:lumMod val="75000"/>
                  </a:schemeClr>
                </a:solidFill>
                <a:latin typeface="Arial" pitchFamily="34" charset="0"/>
                <a:ea typeface="+mj-ea"/>
                <a:cs typeface="Arial" pitchFamily="34" charset="0"/>
              </a:rPr>
              <a:t>Brainstorming Activity</a:t>
            </a:r>
          </a:p>
          <a:p>
            <a:pPr algn="ctr"/>
            <a:endParaRPr lang="en-US" sz="1800" b="1" dirty="0">
              <a:solidFill>
                <a:schemeClr val="accent1">
                  <a:lumMod val="75000"/>
                </a:schemeClr>
              </a:solidFill>
              <a:latin typeface="+mn-lt"/>
              <a:ea typeface="+mj-ea"/>
              <a:cs typeface="+mj-cs"/>
            </a:endParaRPr>
          </a:p>
          <a:p>
            <a:pPr marL="339725" indent="-339725" algn="l">
              <a:buClr>
                <a:schemeClr val="accent1">
                  <a:lumMod val="75000"/>
                </a:schemeClr>
              </a:buClr>
              <a:buFont typeface="Arial" pitchFamily="34" charset="0"/>
              <a:buChar char="•"/>
            </a:pPr>
            <a:r>
              <a:rPr lang="en-US" sz="1800" b="1" dirty="0" smtClean="0">
                <a:solidFill>
                  <a:schemeClr val="accent1">
                    <a:lumMod val="75000"/>
                  </a:schemeClr>
                </a:solidFill>
                <a:latin typeface="+mn-lt"/>
                <a:ea typeface="+mj-ea"/>
                <a:cs typeface="+mj-cs"/>
              </a:rPr>
              <a:t>Take one minute to think about literacy. How do you define literacy in your classroom?</a:t>
            </a:r>
          </a:p>
          <a:p>
            <a:pPr marL="339725" indent="-339725" algn="l">
              <a:buClr>
                <a:schemeClr val="accent1">
                  <a:lumMod val="75000"/>
                </a:schemeClr>
              </a:buClr>
              <a:buFont typeface="Arial" pitchFamily="34" charset="0"/>
              <a:buChar char="•"/>
            </a:pPr>
            <a:r>
              <a:rPr lang="en-US" sz="1800" b="1" dirty="0" smtClean="0">
                <a:solidFill>
                  <a:schemeClr val="accent1">
                    <a:lumMod val="75000"/>
                  </a:schemeClr>
                </a:solidFill>
                <a:latin typeface="+mn-lt"/>
                <a:ea typeface="+mj-ea"/>
                <a:cs typeface="+mj-cs"/>
              </a:rPr>
              <a:t>Share aloud with class.</a:t>
            </a:r>
            <a:endParaRPr lang="en-US" sz="1800" b="1" dirty="0">
              <a:solidFill>
                <a:schemeClr val="accent1">
                  <a:lumMod val="75000"/>
                </a:schemeClr>
              </a:solidFill>
              <a:latin typeface="+mn-lt"/>
              <a:ea typeface="+mj-ea"/>
              <a:cs typeface="+mj-cs"/>
            </a:endParaRPr>
          </a:p>
          <a:p>
            <a:pPr algn="l">
              <a:buClr>
                <a:srgbClr val="0066FF"/>
              </a:buClr>
            </a:pPr>
            <a:endParaRPr lang="en-US" sz="1600" b="1" dirty="0">
              <a:solidFill>
                <a:schemeClr val="accent1">
                  <a:lumMod val="75000"/>
                </a:schemeClr>
              </a:solidFill>
              <a:latin typeface="+mn-lt"/>
              <a:ea typeface="+mj-ea"/>
              <a:cs typeface="+mj-cs"/>
            </a:endParaRPr>
          </a:p>
        </p:txBody>
      </p:sp>
    </p:spTree>
    <p:extLst>
      <p:ext uri="{BB962C8B-B14F-4D97-AF65-F5344CB8AC3E}">
        <p14:creationId xmlns:p14="http://schemas.microsoft.com/office/powerpoint/2010/main" val="30698236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050220755"/>
              </p:ext>
            </p:extLst>
          </p:nvPr>
        </p:nvGraphicFramePr>
        <p:xfrm>
          <a:off x="1752600" y="76200"/>
          <a:ext cx="5029200" cy="6646777"/>
        </p:xfrm>
        <a:graphic>
          <a:graphicData uri="http://schemas.openxmlformats.org/presentationml/2006/ole">
            <mc:AlternateContent xmlns:mc="http://schemas.openxmlformats.org/markup-compatibility/2006">
              <mc:Choice xmlns:v="urn:schemas-microsoft-com:vml" Requires="v">
                <p:oleObj spid="_x0000_s2066" name="Document" r:id="rId4" imgW="6484379" imgH="9099281" progId="Word.Document.8">
                  <p:embed/>
                </p:oleObj>
              </mc:Choice>
              <mc:Fallback>
                <p:oleObj name="Document" r:id="rId4" imgW="6484379" imgH="9099281"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76200"/>
                        <a:ext cx="5029200" cy="664677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566713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000" b="1" dirty="0">
                <a:solidFill>
                  <a:schemeClr val="tx2"/>
                </a:solidFill>
              </a:rPr>
              <a:t>Writing Strategies</a:t>
            </a:r>
            <a:endParaRPr lang="en-US" sz="2000" dirty="0"/>
          </a:p>
        </p:txBody>
      </p:sp>
      <p:sp>
        <p:nvSpPr>
          <p:cNvPr id="3" name="Content Placeholder 2"/>
          <p:cNvSpPr>
            <a:spLocks noGrp="1"/>
          </p:cNvSpPr>
          <p:nvPr>
            <p:ph idx="1"/>
          </p:nvPr>
        </p:nvSpPr>
        <p:spPr>
          <a:xfrm>
            <a:off x="381000" y="1066800"/>
            <a:ext cx="8229600" cy="5562600"/>
          </a:xfrm>
        </p:spPr>
        <p:txBody>
          <a:bodyPr>
            <a:normAutofit fontScale="25000" lnSpcReduction="20000"/>
          </a:bodyPr>
          <a:lstStyle/>
          <a:p>
            <a:pPr marL="0" indent="0">
              <a:buNone/>
            </a:pPr>
            <a:r>
              <a:rPr lang="en-US" sz="6400" b="1" dirty="0" smtClean="0">
                <a:solidFill>
                  <a:srgbClr val="FF0000"/>
                </a:solidFill>
                <a:ea typeface="+mj-ea"/>
                <a:cs typeface="+mj-cs"/>
              </a:rPr>
              <a:t>*</a:t>
            </a:r>
            <a:r>
              <a:rPr lang="en-US" sz="6400" b="1" u="sng" dirty="0" smtClean="0">
                <a:solidFill>
                  <a:schemeClr val="tx2"/>
                </a:solidFill>
                <a:ea typeface="+mj-ea"/>
                <a:cs typeface="+mj-cs"/>
              </a:rPr>
              <a:t> Sentence </a:t>
            </a:r>
            <a:r>
              <a:rPr lang="en-US" sz="6400" b="1" u="sng" dirty="0">
                <a:solidFill>
                  <a:schemeClr val="tx2"/>
                </a:solidFill>
                <a:ea typeface="+mj-ea"/>
                <a:cs typeface="+mj-cs"/>
              </a:rPr>
              <a:t>Builders</a:t>
            </a:r>
          </a:p>
          <a:p>
            <a:pPr marL="0" indent="0">
              <a:buNone/>
            </a:pPr>
            <a:endParaRPr lang="en-US" sz="4800" b="1" dirty="0">
              <a:solidFill>
                <a:schemeClr val="tx2"/>
              </a:solidFill>
              <a:ea typeface="+mj-ea"/>
              <a:cs typeface="+mj-cs"/>
            </a:endParaRPr>
          </a:p>
          <a:p>
            <a:pPr marL="231775" indent="-231775"/>
            <a:r>
              <a:rPr lang="en-US" sz="6400" b="1" dirty="0">
                <a:solidFill>
                  <a:schemeClr val="tx2"/>
                </a:solidFill>
                <a:ea typeface="+mj-ea"/>
                <a:cs typeface="+mj-cs"/>
              </a:rPr>
              <a:t>Mother/to dress/children/morning</a:t>
            </a:r>
          </a:p>
          <a:p>
            <a:pPr marL="231775" indent="-231775"/>
            <a:r>
              <a:rPr lang="en-US" sz="6400" b="1" dirty="0">
                <a:solidFill>
                  <a:schemeClr val="tx2"/>
                </a:solidFill>
                <a:ea typeface="+mj-ea"/>
                <a:cs typeface="+mj-cs"/>
              </a:rPr>
              <a:t>We/to </a:t>
            </a:r>
            <a:r>
              <a:rPr lang="en-US" sz="6400" b="1" dirty="0" smtClean="0">
                <a:solidFill>
                  <a:schemeClr val="tx2"/>
                </a:solidFill>
                <a:ea typeface="+mj-ea"/>
                <a:cs typeface="+mj-cs"/>
              </a:rPr>
              <a:t>eat/eggs/bacon/breakfast</a:t>
            </a:r>
          </a:p>
          <a:p>
            <a:pPr marL="0" indent="0">
              <a:buNone/>
            </a:pPr>
            <a:endParaRPr lang="en-US" sz="4000" b="1" dirty="0">
              <a:solidFill>
                <a:schemeClr val="tx2"/>
              </a:solidFill>
              <a:ea typeface="+mj-ea"/>
              <a:cs typeface="+mj-cs"/>
            </a:endParaRPr>
          </a:p>
          <a:p>
            <a:pPr marL="0" indent="0">
              <a:buNone/>
            </a:pPr>
            <a:r>
              <a:rPr lang="en-US" sz="6400" b="1" dirty="0" smtClean="0">
                <a:solidFill>
                  <a:srgbClr val="FF0000"/>
                </a:solidFill>
                <a:ea typeface="+mj-ea"/>
                <a:cs typeface="+mj-cs"/>
              </a:rPr>
              <a:t>* </a:t>
            </a:r>
            <a:r>
              <a:rPr lang="en-US" sz="6400" b="1" u="sng" dirty="0" smtClean="0">
                <a:solidFill>
                  <a:schemeClr val="tx2"/>
                </a:solidFill>
                <a:ea typeface="+mj-ea"/>
                <a:cs typeface="+mj-cs"/>
              </a:rPr>
              <a:t>Word </a:t>
            </a:r>
            <a:r>
              <a:rPr lang="en-US" sz="6400" b="1" u="sng" dirty="0">
                <a:solidFill>
                  <a:schemeClr val="tx2"/>
                </a:solidFill>
                <a:ea typeface="+mj-ea"/>
                <a:cs typeface="+mj-cs"/>
              </a:rPr>
              <a:t>Splash</a:t>
            </a:r>
          </a:p>
          <a:p>
            <a:pPr marL="0" indent="0">
              <a:buNone/>
            </a:pPr>
            <a:endParaRPr lang="en-US" sz="4000" b="1" dirty="0">
              <a:solidFill>
                <a:schemeClr val="tx2"/>
              </a:solidFill>
              <a:ea typeface="+mj-ea"/>
              <a:cs typeface="+mj-cs"/>
            </a:endParaRPr>
          </a:p>
          <a:p>
            <a:pPr marL="0" indent="0">
              <a:buNone/>
            </a:pPr>
            <a:r>
              <a:rPr lang="en-US" sz="6400" b="1" dirty="0">
                <a:solidFill>
                  <a:schemeClr val="tx2"/>
                </a:solidFill>
                <a:ea typeface="+mj-ea"/>
                <a:cs typeface="+mj-cs"/>
              </a:rPr>
              <a:t>Words or phrases are “splashed” on a page or overhead, often at angles. Students come up with complete sentences connecting two or more of the words or phrases. </a:t>
            </a:r>
            <a:r>
              <a:rPr lang="en-US" sz="6400" b="1" dirty="0" smtClean="0">
                <a:solidFill>
                  <a:schemeClr val="tx2"/>
                </a:solidFill>
                <a:ea typeface="+mj-ea"/>
                <a:cs typeface="+mj-cs"/>
                <a:hlinkClick r:id="rId2" action="ppaction://hlinksldjump"/>
              </a:rPr>
              <a:t>(Example</a:t>
            </a:r>
            <a:r>
              <a:rPr lang="en-US" sz="6400" b="1" dirty="0">
                <a:solidFill>
                  <a:schemeClr val="tx2"/>
                </a:solidFill>
                <a:ea typeface="+mj-ea"/>
                <a:cs typeface="+mj-cs"/>
                <a:hlinkClick r:id="rId2" action="ppaction://hlinksldjump"/>
              </a:rPr>
              <a:t>)</a:t>
            </a:r>
            <a:endParaRPr lang="en-US" sz="6400" b="1" dirty="0">
              <a:solidFill>
                <a:schemeClr val="tx2"/>
              </a:solidFill>
              <a:ea typeface="+mj-ea"/>
              <a:cs typeface="+mj-cs"/>
            </a:endParaRPr>
          </a:p>
          <a:p>
            <a:pPr marL="0" indent="0">
              <a:buNone/>
            </a:pPr>
            <a:endParaRPr lang="en-US" sz="4000" b="1" dirty="0">
              <a:solidFill>
                <a:schemeClr val="tx2"/>
              </a:solidFill>
              <a:ea typeface="+mj-ea"/>
              <a:cs typeface="+mj-cs"/>
            </a:endParaRPr>
          </a:p>
          <a:p>
            <a:pPr marL="0" indent="0">
              <a:buNone/>
            </a:pPr>
            <a:endParaRPr lang="en-US" sz="4000" b="1" dirty="0">
              <a:solidFill>
                <a:schemeClr val="tx2"/>
              </a:solidFill>
              <a:ea typeface="+mj-ea"/>
              <a:cs typeface="+mj-cs"/>
            </a:endParaRPr>
          </a:p>
          <a:p>
            <a:pPr marL="0" indent="0">
              <a:buNone/>
            </a:pPr>
            <a:r>
              <a:rPr lang="en-US" sz="6400" b="1" dirty="0" smtClean="0">
                <a:solidFill>
                  <a:srgbClr val="FF0000"/>
                </a:solidFill>
                <a:ea typeface="+mj-ea"/>
                <a:cs typeface="+mj-cs"/>
              </a:rPr>
              <a:t>* </a:t>
            </a:r>
            <a:r>
              <a:rPr lang="en-US" sz="6400" b="1" u="sng" dirty="0" smtClean="0">
                <a:solidFill>
                  <a:schemeClr val="tx2"/>
                </a:solidFill>
                <a:ea typeface="+mj-ea"/>
                <a:cs typeface="+mj-cs"/>
              </a:rPr>
              <a:t>Circumlocution </a:t>
            </a:r>
            <a:endParaRPr lang="en-US" sz="6400" b="1" u="sng" dirty="0">
              <a:solidFill>
                <a:schemeClr val="tx2"/>
              </a:solidFill>
              <a:ea typeface="+mj-ea"/>
              <a:cs typeface="+mj-cs"/>
            </a:endParaRPr>
          </a:p>
          <a:p>
            <a:pPr marL="0" indent="0">
              <a:buNone/>
            </a:pPr>
            <a:endParaRPr lang="en-US" sz="4000" b="1" dirty="0">
              <a:solidFill>
                <a:schemeClr val="tx2"/>
              </a:solidFill>
              <a:ea typeface="+mj-ea"/>
              <a:cs typeface="+mj-cs"/>
            </a:endParaRPr>
          </a:p>
          <a:p>
            <a:pPr marL="0" indent="0">
              <a:buNone/>
            </a:pPr>
            <a:r>
              <a:rPr lang="en-US" sz="6400" b="1" dirty="0">
                <a:solidFill>
                  <a:schemeClr val="tx2"/>
                </a:solidFill>
                <a:ea typeface="+mj-ea"/>
                <a:cs typeface="+mj-cs"/>
              </a:rPr>
              <a:t>Students describe something without using the actual word. </a:t>
            </a:r>
            <a:r>
              <a:rPr lang="en-US" sz="6400" b="1" dirty="0" smtClean="0">
                <a:solidFill>
                  <a:schemeClr val="tx2"/>
                </a:solidFill>
                <a:ea typeface="+mj-ea"/>
                <a:cs typeface="+mj-cs"/>
              </a:rPr>
              <a:t>(</a:t>
            </a:r>
            <a:r>
              <a:rPr lang="en-US" sz="6400" b="1" dirty="0" smtClean="0">
                <a:solidFill>
                  <a:schemeClr val="tx2"/>
                </a:solidFill>
                <a:ea typeface="+mj-ea"/>
                <a:cs typeface="+mj-cs"/>
                <a:hlinkClick r:id="rId3" action="ppaction://hlinksldjump"/>
              </a:rPr>
              <a:t>Examples</a:t>
            </a:r>
            <a:r>
              <a:rPr lang="en-US" sz="6400" b="1" dirty="0">
                <a:solidFill>
                  <a:schemeClr val="tx2"/>
                </a:solidFill>
                <a:ea typeface="+mj-ea"/>
                <a:cs typeface="+mj-cs"/>
              </a:rPr>
              <a:t>)</a:t>
            </a:r>
          </a:p>
          <a:p>
            <a:pPr marL="0" indent="0">
              <a:buNone/>
            </a:pPr>
            <a:endParaRPr lang="en-US" sz="4000" b="1" dirty="0">
              <a:solidFill>
                <a:schemeClr val="tx2"/>
              </a:solidFill>
              <a:ea typeface="+mj-ea"/>
              <a:cs typeface="+mj-cs"/>
            </a:endParaRPr>
          </a:p>
          <a:p>
            <a:pPr marL="0" indent="0">
              <a:buNone/>
            </a:pPr>
            <a:r>
              <a:rPr lang="en-US" sz="6400" b="1" u="sng" dirty="0" err="1">
                <a:solidFill>
                  <a:schemeClr val="tx2"/>
                </a:solidFill>
                <a:ea typeface="+mj-ea"/>
                <a:cs typeface="+mj-cs"/>
              </a:rPr>
              <a:t>Freewrite</a:t>
            </a:r>
            <a:endParaRPr lang="en-US" sz="6400" b="1" u="sng" dirty="0">
              <a:solidFill>
                <a:schemeClr val="tx2"/>
              </a:solidFill>
              <a:ea typeface="+mj-ea"/>
              <a:cs typeface="+mj-cs"/>
            </a:endParaRPr>
          </a:p>
          <a:p>
            <a:pPr marL="0" indent="0">
              <a:buNone/>
            </a:pPr>
            <a:endParaRPr lang="en-US" sz="4000" b="1" dirty="0">
              <a:solidFill>
                <a:schemeClr val="tx2"/>
              </a:solidFill>
              <a:ea typeface="+mj-ea"/>
              <a:cs typeface="+mj-cs"/>
            </a:endParaRPr>
          </a:p>
          <a:p>
            <a:pPr marL="0" indent="0">
              <a:buNone/>
            </a:pPr>
            <a:r>
              <a:rPr lang="en-US" sz="6400" b="1" dirty="0">
                <a:solidFill>
                  <a:schemeClr val="tx2"/>
                </a:solidFill>
                <a:ea typeface="+mj-ea"/>
                <a:cs typeface="+mj-cs"/>
              </a:rPr>
              <a:t>Students write on a topic for 2-5 minutes without stopping. Focus is on developing fluency and processing ideas, not accuracy. Can be used as prewriting strategy, generate ideas and vocabulary. First year students use </a:t>
            </a:r>
            <a:r>
              <a:rPr lang="en-US" sz="6400" b="1" dirty="0" err="1">
                <a:solidFill>
                  <a:schemeClr val="tx2"/>
                </a:solidFill>
                <a:ea typeface="+mj-ea"/>
                <a:cs typeface="+mj-cs"/>
              </a:rPr>
              <a:t>freewrite</a:t>
            </a:r>
            <a:r>
              <a:rPr lang="en-US" sz="6400" b="1" dirty="0">
                <a:solidFill>
                  <a:schemeClr val="tx2"/>
                </a:solidFill>
                <a:ea typeface="+mj-ea"/>
                <a:cs typeface="+mj-cs"/>
              </a:rPr>
              <a:t> to generate vocabulary on basic topics (e.g., self, family, etc.).</a:t>
            </a:r>
          </a:p>
          <a:p>
            <a:pPr marL="0" indent="0">
              <a:buNone/>
            </a:pPr>
            <a:endParaRPr lang="en-US" sz="4000" b="1" dirty="0">
              <a:solidFill>
                <a:schemeClr val="tx2"/>
              </a:solidFill>
              <a:ea typeface="+mj-ea"/>
              <a:cs typeface="+mj-cs"/>
            </a:endParaRPr>
          </a:p>
          <a:p>
            <a:pPr marL="0" indent="0">
              <a:buNone/>
            </a:pPr>
            <a:r>
              <a:rPr lang="en-US" sz="6400" b="1" u="sng" dirty="0">
                <a:solidFill>
                  <a:schemeClr val="tx2"/>
                </a:solidFill>
                <a:ea typeface="+mj-ea"/>
                <a:cs typeface="+mj-cs"/>
              </a:rPr>
              <a:t>Visuals</a:t>
            </a:r>
          </a:p>
          <a:p>
            <a:pPr marL="0" indent="0">
              <a:buNone/>
            </a:pPr>
            <a:endParaRPr lang="en-US" sz="4000" b="1" dirty="0">
              <a:solidFill>
                <a:schemeClr val="tx2"/>
              </a:solidFill>
              <a:ea typeface="+mj-ea"/>
              <a:cs typeface="+mj-cs"/>
            </a:endParaRPr>
          </a:p>
          <a:p>
            <a:pPr marL="0" indent="0">
              <a:buNone/>
            </a:pPr>
            <a:r>
              <a:rPr lang="en-US" sz="6400" b="1" dirty="0">
                <a:solidFill>
                  <a:schemeClr val="tx2"/>
                </a:solidFill>
                <a:ea typeface="+mj-ea"/>
                <a:cs typeface="+mj-cs"/>
              </a:rPr>
              <a:t>Students write a title, description, dialogue, or story, based on a given image (e.g., cartoon, picture, comic strip)</a:t>
            </a:r>
          </a:p>
          <a:p>
            <a:pPr marL="0" indent="0">
              <a:buNone/>
            </a:pPr>
            <a:endParaRPr lang="en-US" sz="4000" b="1" dirty="0">
              <a:solidFill>
                <a:schemeClr val="tx2"/>
              </a:solidFill>
              <a:ea typeface="+mj-ea"/>
              <a:cs typeface="+mj-cs"/>
            </a:endParaRPr>
          </a:p>
          <a:p>
            <a:pPr marL="0" indent="0">
              <a:buNone/>
            </a:pPr>
            <a:endParaRPr lang="en-US" sz="5600" b="1" dirty="0">
              <a:solidFill>
                <a:schemeClr val="tx2"/>
              </a:solidFill>
              <a:ea typeface="+mj-ea"/>
              <a:cs typeface="+mj-cs"/>
            </a:endParaRPr>
          </a:p>
          <a:p>
            <a:endParaRPr lang="en-US" dirty="0"/>
          </a:p>
        </p:txBody>
      </p:sp>
    </p:spTree>
    <p:extLst>
      <p:ext uri="{BB962C8B-B14F-4D97-AF65-F5344CB8AC3E}">
        <p14:creationId xmlns:p14="http://schemas.microsoft.com/office/powerpoint/2010/main" val="5132797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7375" y="176212"/>
            <a:ext cx="5429250" cy="6505575"/>
          </a:xfrm>
          <a:prstGeom prst="rect">
            <a:avLst/>
          </a:prstGeom>
        </p:spPr>
      </p:pic>
    </p:spTree>
    <p:extLst>
      <p:ext uri="{BB962C8B-B14F-4D97-AF65-F5344CB8AC3E}">
        <p14:creationId xmlns:p14="http://schemas.microsoft.com/office/powerpoint/2010/main" val="14468407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7526" y="891558"/>
            <a:ext cx="5080475" cy="4975842"/>
          </a:xfrm>
          <a:prstGeom prst="rect">
            <a:avLst/>
          </a:prstGeom>
        </p:spPr>
      </p:pic>
    </p:spTree>
    <p:extLst>
      <p:ext uri="{BB962C8B-B14F-4D97-AF65-F5344CB8AC3E}">
        <p14:creationId xmlns:p14="http://schemas.microsoft.com/office/powerpoint/2010/main" val="7034639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23825"/>
            <a:ext cx="5029200" cy="6610350"/>
          </a:xfrm>
          <a:prstGeom prst="rect">
            <a:avLst/>
          </a:prstGeom>
        </p:spPr>
      </p:pic>
    </p:spTree>
    <p:extLst>
      <p:ext uri="{BB962C8B-B14F-4D97-AF65-F5344CB8AC3E}">
        <p14:creationId xmlns:p14="http://schemas.microsoft.com/office/powerpoint/2010/main" val="10735834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246818"/>
            <a:ext cx="4966523" cy="6382581"/>
          </a:xfrm>
          <a:prstGeom prst="rect">
            <a:avLst/>
          </a:prstGeom>
        </p:spPr>
      </p:pic>
    </p:spTree>
    <p:extLst>
      <p:ext uri="{BB962C8B-B14F-4D97-AF65-F5344CB8AC3E}">
        <p14:creationId xmlns:p14="http://schemas.microsoft.com/office/powerpoint/2010/main" val="41588394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9307" y="304800"/>
            <a:ext cx="4458693" cy="6411329"/>
          </a:xfrm>
          <a:prstGeom prst="rect">
            <a:avLst/>
          </a:prstGeom>
        </p:spPr>
      </p:pic>
    </p:spTree>
    <p:extLst>
      <p:ext uri="{BB962C8B-B14F-4D97-AF65-F5344CB8AC3E}">
        <p14:creationId xmlns:p14="http://schemas.microsoft.com/office/powerpoint/2010/main" val="19261670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524000"/>
            <a:ext cx="5625122" cy="3137027"/>
          </a:xfrm>
          <a:prstGeom prst="rect">
            <a:avLst/>
          </a:prstGeom>
        </p:spPr>
      </p:pic>
    </p:spTree>
    <p:extLst>
      <p:ext uri="{BB962C8B-B14F-4D97-AF65-F5344CB8AC3E}">
        <p14:creationId xmlns:p14="http://schemas.microsoft.com/office/powerpoint/2010/main" val="24876729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247" y="1367330"/>
            <a:ext cx="6376707" cy="3738070"/>
          </a:xfrm>
          <a:prstGeom prst="rect">
            <a:avLst/>
          </a:prstGeom>
        </p:spPr>
      </p:pic>
    </p:spTree>
    <p:extLst>
      <p:ext uri="{BB962C8B-B14F-4D97-AF65-F5344CB8AC3E}">
        <p14:creationId xmlns:p14="http://schemas.microsoft.com/office/powerpoint/2010/main" val="11081910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3158" y="228600"/>
            <a:ext cx="4694842" cy="6237591"/>
          </a:xfrm>
          <a:prstGeom prst="rect">
            <a:avLst/>
          </a:prstGeom>
        </p:spPr>
      </p:pic>
    </p:spTree>
    <p:extLst>
      <p:ext uri="{BB962C8B-B14F-4D97-AF65-F5344CB8AC3E}">
        <p14:creationId xmlns:p14="http://schemas.microsoft.com/office/powerpoint/2010/main" val="30696522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b="1" dirty="0">
                <a:solidFill>
                  <a:schemeClr val="accent1">
                    <a:lumMod val="75000"/>
                  </a:schemeClr>
                </a:solidFill>
                <a:latin typeface="Arial" pitchFamily="34" charset="0"/>
                <a:cs typeface="Arial" pitchFamily="34" charset="0"/>
              </a:rPr>
              <a:t>What Is Literacy?</a:t>
            </a:r>
          </a:p>
        </p:txBody>
      </p:sp>
      <p:sp>
        <p:nvSpPr>
          <p:cNvPr id="3" name="Content Placeholder 2"/>
          <p:cNvSpPr>
            <a:spLocks noGrp="1"/>
          </p:cNvSpPr>
          <p:nvPr>
            <p:ph idx="1"/>
          </p:nvPr>
        </p:nvSpPr>
        <p:spPr>
          <a:xfrm>
            <a:off x="457200" y="1371600"/>
            <a:ext cx="8229600" cy="4754563"/>
          </a:xfrm>
        </p:spPr>
        <p:txBody>
          <a:bodyPr>
            <a:normAutofit/>
          </a:bodyPr>
          <a:lstStyle/>
          <a:p>
            <a:r>
              <a:rPr lang="en-US" sz="1800" b="1" dirty="0">
                <a:solidFill>
                  <a:schemeClr val="accent1">
                    <a:lumMod val="75000"/>
                  </a:schemeClr>
                </a:solidFill>
              </a:rPr>
              <a:t>From Latin </a:t>
            </a:r>
            <a:r>
              <a:rPr lang="la-Latn" sz="1800" b="1" i="1" dirty="0" smtClean="0">
                <a:solidFill>
                  <a:schemeClr val="accent1">
                    <a:lumMod val="75000"/>
                  </a:schemeClr>
                </a:solidFill>
              </a:rPr>
              <a:t>littera/litera</a:t>
            </a:r>
            <a:r>
              <a:rPr lang="en-US" sz="1800" b="1" dirty="0" smtClean="0">
                <a:solidFill>
                  <a:schemeClr val="accent1">
                    <a:lumMod val="75000"/>
                  </a:schemeClr>
                </a:solidFill>
              </a:rPr>
              <a:t> </a:t>
            </a:r>
            <a:r>
              <a:rPr lang="en-US" sz="1800" b="1" dirty="0">
                <a:solidFill>
                  <a:schemeClr val="accent1">
                    <a:lumMod val="75000"/>
                  </a:schemeClr>
                </a:solidFill>
              </a:rPr>
              <a:t>"letter" – </a:t>
            </a:r>
            <a:r>
              <a:rPr lang="la-Latn" sz="1800" b="1" i="1" dirty="0" smtClean="0">
                <a:solidFill>
                  <a:schemeClr val="accent1">
                    <a:lumMod val="75000"/>
                  </a:schemeClr>
                </a:solidFill>
              </a:rPr>
              <a:t>literatus/litteratus</a:t>
            </a:r>
            <a:r>
              <a:rPr lang="en-US" sz="1800" b="1" i="1" dirty="0" smtClean="0">
                <a:solidFill>
                  <a:schemeClr val="accent1">
                    <a:lumMod val="75000"/>
                  </a:schemeClr>
                </a:solidFill>
              </a:rPr>
              <a:t> </a:t>
            </a:r>
            <a:r>
              <a:rPr lang="en-US" sz="1800" b="1" dirty="0">
                <a:solidFill>
                  <a:schemeClr val="accent1">
                    <a:lumMod val="75000"/>
                  </a:schemeClr>
                </a:solidFill>
              </a:rPr>
              <a:t>"educated, learned;" </a:t>
            </a:r>
            <a:r>
              <a:rPr lang="en-US" sz="1800" b="1" dirty="0" smtClean="0">
                <a:solidFill>
                  <a:schemeClr val="accent1">
                    <a:lumMod val="75000"/>
                  </a:schemeClr>
                </a:solidFill>
              </a:rPr>
              <a:t>literally </a:t>
            </a:r>
            <a:r>
              <a:rPr lang="en-US" sz="1800" b="1" dirty="0">
                <a:solidFill>
                  <a:schemeClr val="accent1">
                    <a:lumMod val="75000"/>
                  </a:schemeClr>
                </a:solidFill>
              </a:rPr>
              <a:t>"one who knows the letters</a:t>
            </a:r>
            <a:r>
              <a:rPr lang="en-US" sz="1800" b="1" dirty="0" smtClean="0">
                <a:solidFill>
                  <a:schemeClr val="accent1">
                    <a:lumMod val="75000"/>
                  </a:schemeClr>
                </a:solidFill>
              </a:rPr>
              <a:t>.“</a:t>
            </a:r>
          </a:p>
          <a:p>
            <a:endParaRPr lang="en-US" sz="1800" b="1" dirty="0" smtClean="0">
              <a:solidFill>
                <a:schemeClr val="accent1">
                  <a:lumMod val="75000"/>
                </a:schemeClr>
              </a:solidFill>
            </a:endParaRPr>
          </a:p>
          <a:p>
            <a:pPr marL="0" indent="0">
              <a:buNone/>
            </a:pPr>
            <a:r>
              <a:rPr lang="en-US" sz="1800" b="1" dirty="0">
                <a:solidFill>
                  <a:schemeClr val="accent1">
                    <a:lumMod val="75000"/>
                  </a:schemeClr>
                </a:solidFill>
              </a:rPr>
              <a:t>According to the United Nations Educational, Scientific and Cultural Organization (UNESCO) is the "ability to identify, understand, interpret, create, communicate, compute and use printed and written materials associated with varying contexts. Literacy involves a continuum of learning in enabling individuals to achieve their goals, to develop their knowledge and potential, and to participate fully in their community and wider society."</a:t>
            </a:r>
          </a:p>
          <a:p>
            <a:pPr marL="0" indent="0">
              <a:buNone/>
            </a:pPr>
            <a:r>
              <a:rPr lang="en-US" sz="1400" u="sng" dirty="0" smtClean="0">
                <a:hlinkClick r:id="rId2"/>
              </a:rPr>
              <a:t>http</a:t>
            </a:r>
            <a:r>
              <a:rPr lang="en-US" sz="1400" u="sng" dirty="0">
                <a:hlinkClick r:id="rId2"/>
              </a:rPr>
              <a:t>://</a:t>
            </a:r>
            <a:r>
              <a:rPr lang="en-US" sz="1400" u="sng" dirty="0" smtClean="0">
                <a:hlinkClick r:id="rId2"/>
              </a:rPr>
              <a:t>en.wikipedia.org/wiki/Literacy</a:t>
            </a:r>
            <a:endParaRPr lang="en-US" sz="1400" u="sng" dirty="0"/>
          </a:p>
          <a:p>
            <a:pPr marL="0" indent="0">
              <a:buNone/>
            </a:pPr>
            <a:endParaRPr lang="en-US" sz="1800" b="1" dirty="0">
              <a:solidFill>
                <a:schemeClr val="accent1">
                  <a:lumMod val="75000"/>
                </a:schemeClr>
              </a:solidFill>
            </a:endParaRPr>
          </a:p>
        </p:txBody>
      </p:sp>
    </p:spTree>
    <p:extLst>
      <p:ext uri="{BB962C8B-B14F-4D97-AF65-F5344CB8AC3E}">
        <p14:creationId xmlns:p14="http://schemas.microsoft.com/office/powerpoint/2010/main" val="36947990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000" b="1" dirty="0">
                <a:solidFill>
                  <a:schemeClr val="tx2"/>
                </a:solidFill>
              </a:rPr>
              <a:t>Writing Strategies</a:t>
            </a:r>
            <a:endParaRPr lang="en-US" sz="2000" dirty="0"/>
          </a:p>
        </p:txBody>
      </p:sp>
      <p:sp>
        <p:nvSpPr>
          <p:cNvPr id="3" name="Content Placeholder 2"/>
          <p:cNvSpPr>
            <a:spLocks noGrp="1"/>
          </p:cNvSpPr>
          <p:nvPr>
            <p:ph idx="1"/>
          </p:nvPr>
        </p:nvSpPr>
        <p:spPr>
          <a:xfrm>
            <a:off x="457200" y="1143000"/>
            <a:ext cx="8229600" cy="4983163"/>
          </a:xfrm>
        </p:spPr>
        <p:txBody>
          <a:bodyPr>
            <a:normAutofit lnSpcReduction="10000"/>
          </a:bodyPr>
          <a:lstStyle/>
          <a:p>
            <a:pPr marL="0" indent="0">
              <a:buNone/>
            </a:pPr>
            <a:r>
              <a:rPr lang="en-US" sz="1700" b="1" u="sng" dirty="0" smtClean="0">
                <a:solidFill>
                  <a:schemeClr val="tx2"/>
                </a:solidFill>
                <a:latin typeface="+mj-lt"/>
                <a:ea typeface="+mj-ea"/>
                <a:cs typeface="+mj-cs"/>
              </a:rPr>
              <a:t>Summaries</a:t>
            </a:r>
          </a:p>
          <a:p>
            <a:pPr marL="0" indent="0">
              <a:spcBef>
                <a:spcPts val="0"/>
              </a:spcBef>
              <a:buNone/>
            </a:pPr>
            <a:endParaRPr lang="en-US" sz="1000" b="1" u="sng" dirty="0">
              <a:solidFill>
                <a:schemeClr val="tx2"/>
              </a:solidFill>
              <a:latin typeface="+mj-lt"/>
              <a:ea typeface="+mj-ea"/>
              <a:cs typeface="+mj-cs"/>
            </a:endParaRPr>
          </a:p>
          <a:p>
            <a:pPr marL="0" indent="0">
              <a:spcBef>
                <a:spcPts val="0"/>
              </a:spcBef>
              <a:buNone/>
            </a:pPr>
            <a:r>
              <a:rPr lang="en-US" sz="1700" b="1" dirty="0">
                <a:solidFill>
                  <a:schemeClr val="tx2"/>
                </a:solidFill>
                <a:latin typeface="+mj-lt"/>
                <a:ea typeface="+mj-ea"/>
                <a:cs typeface="+mj-cs"/>
              </a:rPr>
              <a:t>Students summarize something that they read, saw, or heard</a:t>
            </a:r>
            <a:r>
              <a:rPr lang="en-US" sz="1700" b="1" dirty="0" smtClean="0">
                <a:solidFill>
                  <a:schemeClr val="tx2"/>
                </a:solidFill>
                <a:latin typeface="+mj-lt"/>
                <a:ea typeface="+mj-ea"/>
                <a:cs typeface="+mj-cs"/>
              </a:rPr>
              <a:t>.</a:t>
            </a:r>
          </a:p>
          <a:p>
            <a:pPr marL="0" indent="0">
              <a:spcBef>
                <a:spcPts val="0"/>
              </a:spcBef>
              <a:buNone/>
            </a:pPr>
            <a:endParaRPr lang="en-US" sz="1000" b="1" u="sng" dirty="0" smtClean="0">
              <a:solidFill>
                <a:schemeClr val="tx2"/>
              </a:solidFill>
              <a:latin typeface="+mj-lt"/>
              <a:ea typeface="+mj-ea"/>
              <a:cs typeface="+mj-cs"/>
            </a:endParaRPr>
          </a:p>
          <a:p>
            <a:pPr marL="0" indent="0">
              <a:buNone/>
            </a:pPr>
            <a:r>
              <a:rPr lang="en-US" sz="1700" b="1" u="sng" dirty="0" smtClean="0">
                <a:solidFill>
                  <a:schemeClr val="tx2"/>
                </a:solidFill>
                <a:latin typeface="+mj-lt"/>
                <a:ea typeface="+mj-ea"/>
                <a:cs typeface="+mj-cs"/>
              </a:rPr>
              <a:t>Story Telling</a:t>
            </a:r>
          </a:p>
          <a:p>
            <a:pPr marL="0" indent="0">
              <a:buNone/>
            </a:pPr>
            <a:endParaRPr lang="en-US" sz="1000" b="1" u="sng" dirty="0" smtClean="0">
              <a:solidFill>
                <a:schemeClr val="tx2"/>
              </a:solidFill>
              <a:latin typeface="+mj-lt"/>
              <a:ea typeface="+mj-ea"/>
              <a:cs typeface="+mj-cs"/>
            </a:endParaRPr>
          </a:p>
          <a:p>
            <a:pPr marL="231775" indent="-231775"/>
            <a:r>
              <a:rPr lang="en-US" sz="1700" b="1" dirty="0" smtClean="0">
                <a:solidFill>
                  <a:schemeClr val="tx2"/>
                </a:solidFill>
                <a:latin typeface="+mj-lt"/>
                <a:ea typeface="+mj-ea"/>
                <a:cs typeface="+mj-cs"/>
              </a:rPr>
              <a:t>Students </a:t>
            </a:r>
            <a:r>
              <a:rPr lang="en-US" sz="1700" b="1" dirty="0">
                <a:solidFill>
                  <a:schemeClr val="tx2"/>
                </a:solidFill>
                <a:latin typeface="+mj-lt"/>
                <a:ea typeface="+mj-ea"/>
                <a:cs typeface="+mj-cs"/>
              </a:rPr>
              <a:t>read part of a story or watch part of a movie, and then write the ending. </a:t>
            </a:r>
          </a:p>
          <a:p>
            <a:pPr marL="231775" indent="-231775"/>
            <a:r>
              <a:rPr lang="en-US" sz="1700" b="1" dirty="0">
                <a:solidFill>
                  <a:schemeClr val="tx2"/>
                </a:solidFill>
                <a:latin typeface="+mj-lt"/>
                <a:ea typeface="+mj-ea"/>
                <a:cs typeface="+mj-cs"/>
              </a:rPr>
              <a:t>Students organize a set of pictures into a sequence, then write a narrative</a:t>
            </a:r>
            <a:r>
              <a:rPr lang="en-US" sz="1700" b="1" dirty="0" smtClean="0">
                <a:solidFill>
                  <a:schemeClr val="tx2"/>
                </a:solidFill>
                <a:latin typeface="+mj-lt"/>
                <a:ea typeface="+mj-ea"/>
                <a:cs typeface="+mj-cs"/>
              </a:rPr>
              <a:t>.</a:t>
            </a:r>
          </a:p>
          <a:p>
            <a:pPr marL="0" indent="0">
              <a:spcBef>
                <a:spcPts val="0"/>
              </a:spcBef>
              <a:buNone/>
            </a:pPr>
            <a:endParaRPr lang="en-US" sz="1000" b="1" u="sng" dirty="0" smtClean="0">
              <a:solidFill>
                <a:schemeClr val="tx2"/>
              </a:solidFill>
              <a:latin typeface="+mj-lt"/>
              <a:ea typeface="+mj-ea"/>
              <a:cs typeface="+mj-cs"/>
            </a:endParaRPr>
          </a:p>
          <a:p>
            <a:pPr marL="0" indent="0">
              <a:buNone/>
            </a:pPr>
            <a:r>
              <a:rPr lang="en-US" sz="1600" b="1" u="sng" dirty="0" smtClean="0">
                <a:solidFill>
                  <a:schemeClr val="tx2"/>
                </a:solidFill>
                <a:latin typeface="+mj-lt"/>
                <a:ea typeface="+mj-ea"/>
                <a:cs typeface="+mj-cs"/>
              </a:rPr>
              <a:t>Journals </a:t>
            </a:r>
          </a:p>
          <a:p>
            <a:pPr marL="0" indent="0">
              <a:buNone/>
            </a:pPr>
            <a:endParaRPr lang="en-US" sz="1000" b="1" u="sng" dirty="0">
              <a:solidFill>
                <a:schemeClr val="tx2"/>
              </a:solidFill>
              <a:latin typeface="+mj-lt"/>
              <a:ea typeface="+mj-ea"/>
              <a:cs typeface="+mj-cs"/>
            </a:endParaRPr>
          </a:p>
          <a:p>
            <a:pPr marL="0" indent="0">
              <a:buNone/>
            </a:pPr>
            <a:r>
              <a:rPr lang="en-US" sz="1600" b="1" dirty="0">
                <a:solidFill>
                  <a:schemeClr val="tx2"/>
                </a:solidFill>
                <a:latin typeface="+mj-lt"/>
                <a:ea typeface="+mj-ea"/>
                <a:cs typeface="+mj-cs"/>
              </a:rPr>
              <a:t>Students engage in a written dialogue with themselves, instructor, or peers</a:t>
            </a:r>
            <a:r>
              <a:rPr lang="en-US" sz="1600" b="1" dirty="0" smtClean="0">
                <a:solidFill>
                  <a:schemeClr val="tx2"/>
                </a:solidFill>
                <a:latin typeface="+mj-lt"/>
                <a:ea typeface="+mj-ea"/>
                <a:cs typeface="+mj-cs"/>
              </a:rPr>
              <a:t>.</a:t>
            </a:r>
          </a:p>
          <a:p>
            <a:pPr marL="0" indent="0">
              <a:spcBef>
                <a:spcPts val="0"/>
              </a:spcBef>
              <a:buNone/>
            </a:pPr>
            <a:endParaRPr lang="en-US" sz="1000" b="1" u="sng" dirty="0" smtClean="0">
              <a:solidFill>
                <a:schemeClr val="tx2"/>
              </a:solidFill>
              <a:latin typeface="+mj-lt"/>
              <a:ea typeface="+mj-ea"/>
              <a:cs typeface="+mj-cs"/>
            </a:endParaRPr>
          </a:p>
          <a:p>
            <a:pPr marL="0" indent="0">
              <a:buNone/>
            </a:pPr>
            <a:r>
              <a:rPr lang="en-US" sz="1600" b="1" u="sng" dirty="0" smtClean="0">
                <a:solidFill>
                  <a:schemeClr val="tx2"/>
                </a:solidFill>
                <a:latin typeface="+mj-lt"/>
                <a:ea typeface="+mj-ea"/>
                <a:cs typeface="+mj-cs"/>
              </a:rPr>
              <a:t>Story Starters</a:t>
            </a:r>
          </a:p>
          <a:p>
            <a:pPr marL="0" indent="0">
              <a:buNone/>
            </a:pPr>
            <a:endParaRPr lang="en-US" sz="1000" b="1" u="sng" dirty="0">
              <a:solidFill>
                <a:schemeClr val="tx2"/>
              </a:solidFill>
              <a:latin typeface="+mj-lt"/>
              <a:ea typeface="+mj-ea"/>
              <a:cs typeface="+mj-cs"/>
            </a:endParaRPr>
          </a:p>
          <a:p>
            <a:pPr marL="0" indent="0">
              <a:buNone/>
            </a:pPr>
            <a:r>
              <a:rPr lang="en-US" sz="1600" b="1" dirty="0">
                <a:solidFill>
                  <a:schemeClr val="tx2"/>
                </a:solidFill>
                <a:latin typeface="+mj-lt"/>
                <a:ea typeface="+mj-ea"/>
                <a:cs typeface="+mj-cs"/>
              </a:rPr>
              <a:t>Students are given one or two sentences to begin a story which they continue (e.g., It was raining on Sunday, when…).</a:t>
            </a:r>
          </a:p>
          <a:p>
            <a:pPr marL="0" indent="0">
              <a:spcBef>
                <a:spcPts val="0"/>
              </a:spcBef>
              <a:buNone/>
            </a:pPr>
            <a:endParaRPr lang="en-US" sz="1000" b="1" u="sng" dirty="0" smtClean="0">
              <a:solidFill>
                <a:schemeClr val="tx2"/>
              </a:solidFill>
              <a:latin typeface="+mj-lt"/>
              <a:ea typeface="+mj-ea"/>
              <a:cs typeface="+mj-cs"/>
            </a:endParaRPr>
          </a:p>
          <a:p>
            <a:pPr marL="0" indent="0">
              <a:buNone/>
            </a:pPr>
            <a:r>
              <a:rPr lang="en-US" sz="1600" b="1" u="sng" dirty="0" smtClean="0">
                <a:solidFill>
                  <a:schemeClr val="tx2"/>
                </a:solidFill>
                <a:latin typeface="+mj-lt"/>
                <a:ea typeface="+mj-ea"/>
                <a:cs typeface="+mj-cs"/>
              </a:rPr>
              <a:t>Peer-reviewed </a:t>
            </a:r>
            <a:r>
              <a:rPr lang="en-US" sz="1600" b="1" u="sng" dirty="0">
                <a:solidFill>
                  <a:schemeClr val="tx2"/>
                </a:solidFill>
                <a:latin typeface="+mj-lt"/>
                <a:ea typeface="+mj-ea"/>
                <a:cs typeface="+mj-cs"/>
              </a:rPr>
              <a:t>Essays</a:t>
            </a:r>
          </a:p>
          <a:p>
            <a:pPr marL="0" indent="0">
              <a:buNone/>
            </a:pPr>
            <a:endParaRPr lang="en-US" sz="1000" dirty="0" smtClean="0"/>
          </a:p>
          <a:p>
            <a:pPr marL="0" indent="0">
              <a:buNone/>
            </a:pPr>
            <a:r>
              <a:rPr lang="en-US" sz="1600" b="1" dirty="0">
                <a:solidFill>
                  <a:schemeClr val="tx2"/>
                </a:solidFill>
                <a:latin typeface="+mj-lt"/>
                <a:ea typeface="+mj-ea"/>
                <a:cs typeface="+mj-cs"/>
              </a:rPr>
              <a:t>Students write drafts of an essay which is reviewed by peers at different stages of the writing process.</a:t>
            </a:r>
          </a:p>
          <a:p>
            <a:pPr marL="0" indent="0">
              <a:buNone/>
            </a:pPr>
            <a:endParaRPr lang="en-US" sz="1600" dirty="0"/>
          </a:p>
        </p:txBody>
      </p:sp>
    </p:spTree>
    <p:extLst>
      <p:ext uri="{BB962C8B-B14F-4D97-AF65-F5344CB8AC3E}">
        <p14:creationId xmlns:p14="http://schemas.microsoft.com/office/powerpoint/2010/main" val="17010830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lstStyle/>
          <a:p>
            <a:r>
              <a:rPr lang="en-US" sz="1600" b="1" dirty="0">
                <a:solidFill>
                  <a:schemeClr val="tx2"/>
                </a:solidFill>
                <a:latin typeface="+mn-lt"/>
              </a:rPr>
              <a:t>Reading Strategies </a:t>
            </a:r>
            <a:r>
              <a:rPr lang="en-US" sz="1600" b="1" dirty="0" smtClean="0">
                <a:solidFill>
                  <a:schemeClr val="tx2"/>
                </a:solidFill>
                <a:latin typeface="+mn-lt"/>
              </a:rPr>
              <a:t>Plan</a:t>
            </a:r>
            <a:r>
              <a:rPr lang="en-US" sz="1800" dirty="0">
                <a:effectLst/>
              </a:rPr>
              <a:t/>
            </a:r>
            <a:br>
              <a:rPr lang="en-US" sz="1800" dirty="0">
                <a:effectLst/>
              </a:rPr>
            </a:b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0680775"/>
              </p:ext>
            </p:extLst>
          </p:nvPr>
        </p:nvGraphicFramePr>
        <p:xfrm>
          <a:off x="533400" y="1066800"/>
          <a:ext cx="7848600" cy="5075809"/>
        </p:xfrm>
        <a:graphic>
          <a:graphicData uri="http://schemas.openxmlformats.org/drawingml/2006/table">
            <a:tbl>
              <a:tblPr>
                <a:tableStyleId>{5C22544A-7EE6-4342-B048-85BDC9FD1C3A}</a:tableStyleId>
              </a:tblPr>
              <a:tblGrid>
                <a:gridCol w="3559939"/>
                <a:gridCol w="112579"/>
                <a:gridCol w="4176082"/>
              </a:tblGrid>
              <a:tr h="381000">
                <a:tc gridSpan="3">
                  <a:txBody>
                    <a:bodyPr/>
                    <a:lstStyle/>
                    <a:p>
                      <a:pPr marL="0" marR="0" algn="l">
                        <a:lnSpc>
                          <a:spcPct val="115000"/>
                        </a:lnSpc>
                        <a:spcBef>
                          <a:spcPts val="0"/>
                        </a:spcBef>
                        <a:spcAft>
                          <a:spcPts val="1000"/>
                        </a:spcAft>
                        <a:tabLst>
                          <a:tab pos="457200" algn="ctr"/>
                        </a:tabLst>
                      </a:pPr>
                      <a:r>
                        <a:rPr lang="en-US" sz="1400" b="1" dirty="0" smtClean="0">
                          <a:solidFill>
                            <a:schemeClr val="accent1">
                              <a:lumMod val="75000"/>
                            </a:schemeClr>
                          </a:solidFill>
                          <a:effectLst/>
                        </a:rPr>
                        <a:t>Language </a:t>
                      </a:r>
                      <a:r>
                        <a:rPr lang="en-US" sz="1400" b="1" dirty="0">
                          <a:solidFill>
                            <a:schemeClr val="accent1">
                              <a:lumMod val="75000"/>
                            </a:schemeClr>
                          </a:solidFill>
                          <a:effectLst/>
                        </a:rPr>
                        <a:t>and Level:	</a:t>
                      </a:r>
                      <a:r>
                        <a:rPr lang="en-US" sz="1400" b="1" dirty="0" smtClean="0">
                          <a:solidFill>
                            <a:schemeClr val="accent1">
                              <a:lumMod val="75000"/>
                            </a:schemeClr>
                          </a:solidFill>
                          <a:effectLst/>
                        </a:rPr>
                        <a:t>                      Unit</a:t>
                      </a:r>
                      <a:r>
                        <a:rPr lang="en-US" sz="1400" b="1" dirty="0">
                          <a:solidFill>
                            <a:schemeClr val="accent1">
                              <a:lumMod val="75000"/>
                            </a:schemeClr>
                          </a:solidFill>
                          <a:effectLst/>
                        </a:rPr>
                        <a:t>:		</a:t>
                      </a:r>
                      <a:r>
                        <a:rPr lang="en-US" sz="1400" b="1" dirty="0" smtClean="0">
                          <a:solidFill>
                            <a:schemeClr val="accent1">
                              <a:lumMod val="75000"/>
                            </a:schemeClr>
                          </a:solidFill>
                          <a:effectLst/>
                        </a:rPr>
                        <a:t>Topic</a:t>
                      </a:r>
                      <a:r>
                        <a:rPr lang="en-US" sz="1400" b="1" dirty="0">
                          <a:solidFill>
                            <a:schemeClr val="accent1">
                              <a:lumMod val="75000"/>
                            </a:schemeClr>
                          </a:solidFill>
                          <a:effectLst/>
                        </a:rPr>
                        <a:t>:	</a:t>
                      </a:r>
                      <a:r>
                        <a:rPr lang="en-US" sz="1400" b="1" baseline="0" dirty="0" smtClean="0">
                          <a:solidFill>
                            <a:schemeClr val="accent1">
                              <a:lumMod val="75000"/>
                            </a:schemeClr>
                          </a:solidFill>
                          <a:effectLst/>
                        </a:rPr>
                        <a:t>         </a:t>
                      </a:r>
                      <a:r>
                        <a:rPr lang="en-US" sz="1400" b="1" dirty="0" smtClean="0">
                          <a:solidFill>
                            <a:schemeClr val="accent1">
                              <a:lumMod val="75000"/>
                            </a:schemeClr>
                          </a:solidFill>
                          <a:effectLst/>
                        </a:rPr>
                        <a:t>Date</a:t>
                      </a:r>
                      <a:r>
                        <a:rPr lang="en-US"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605974">
                <a:tc>
                  <a:txBody>
                    <a:bodyPr/>
                    <a:lstStyle/>
                    <a:p>
                      <a:pPr marL="0" marR="0" algn="l">
                        <a:lnSpc>
                          <a:spcPct val="115000"/>
                        </a:lnSpc>
                        <a:spcBef>
                          <a:spcPts val="0"/>
                        </a:spcBef>
                        <a:spcAft>
                          <a:spcPts val="0"/>
                        </a:spcAft>
                      </a:pPr>
                      <a:r>
                        <a:rPr lang="en-US" sz="1400" b="1" u="sng" dirty="0">
                          <a:solidFill>
                            <a:schemeClr val="accent1">
                              <a:lumMod val="75000"/>
                            </a:schemeClr>
                          </a:solidFill>
                          <a:effectLst/>
                        </a:rPr>
                        <a:t>Reading Passage</a:t>
                      </a:r>
                      <a:endParaRPr lang="en-US" sz="1400" b="1" dirty="0">
                        <a:solidFill>
                          <a:schemeClr val="accent1">
                            <a:lumMod val="75000"/>
                          </a:schemeClr>
                        </a:solidFill>
                        <a:effectLst/>
                      </a:endParaRPr>
                    </a:p>
                    <a:p>
                      <a:pPr marL="0" marR="0" algn="l">
                        <a:lnSpc>
                          <a:spcPct val="115000"/>
                        </a:lnSpc>
                        <a:spcBef>
                          <a:spcPts val="0"/>
                        </a:spcBef>
                        <a:spcAft>
                          <a:spcPts val="0"/>
                        </a:spcAft>
                      </a:pPr>
                      <a:r>
                        <a:rPr lang="fr-FR" sz="1400" b="1" dirty="0">
                          <a:solidFill>
                            <a:schemeClr val="accent1">
                              <a:lumMod val="75000"/>
                            </a:schemeClr>
                          </a:solidFill>
                          <a:effectLst/>
                        </a:rPr>
                        <a:t> </a:t>
                      </a:r>
                      <a:endParaRPr lang="en-US" sz="1400" b="1" dirty="0">
                        <a:solidFill>
                          <a:schemeClr val="accent1">
                            <a:lumMod val="75000"/>
                          </a:schemeClr>
                        </a:solidFill>
                        <a:effectLst/>
                      </a:endParaRPr>
                    </a:p>
                    <a:p>
                      <a:pPr marL="0" marR="0" algn="l">
                        <a:lnSpc>
                          <a:spcPct val="115000"/>
                        </a:lnSpc>
                        <a:spcBef>
                          <a:spcPts val="0"/>
                        </a:spcBef>
                        <a:spcAft>
                          <a:spcPts val="0"/>
                        </a:spcAft>
                      </a:pPr>
                      <a:r>
                        <a:rPr lang="fr-FR"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gridSpan="2">
                  <a:txBody>
                    <a:bodyPr/>
                    <a:lstStyle/>
                    <a:p>
                      <a:pPr marL="0" marR="0" algn="l">
                        <a:lnSpc>
                          <a:spcPct val="115000"/>
                        </a:lnSpc>
                        <a:spcBef>
                          <a:spcPts val="0"/>
                        </a:spcBef>
                        <a:spcAft>
                          <a:spcPts val="0"/>
                        </a:spcAft>
                      </a:pPr>
                      <a:r>
                        <a:rPr lang="en-US" sz="1400" b="1" u="sng">
                          <a:solidFill>
                            <a:schemeClr val="accent1">
                              <a:lumMod val="75000"/>
                            </a:schemeClr>
                          </a:solidFill>
                          <a:effectLst/>
                        </a:rPr>
                        <a:t>Learning Objectives</a:t>
                      </a:r>
                      <a:endParaRPr lang="en-US" sz="1400" b="1">
                        <a:solidFill>
                          <a:schemeClr val="accent1">
                            <a:lumMod val="75000"/>
                          </a:schemeClr>
                        </a:solidFill>
                        <a:effectLst/>
                      </a:endParaRPr>
                    </a:p>
                    <a:p>
                      <a:pPr marL="0" marR="0" algn="l">
                        <a:lnSpc>
                          <a:spcPct val="115000"/>
                        </a:lnSpc>
                        <a:spcBef>
                          <a:spcPts val="0"/>
                        </a:spcBef>
                        <a:spcAft>
                          <a:spcPts val="0"/>
                        </a:spcAft>
                      </a:pPr>
                      <a:r>
                        <a:rPr lang="en-US" sz="1400" b="1">
                          <a:solidFill>
                            <a:schemeClr val="accent1">
                              <a:lumMod val="75000"/>
                            </a:schemeClr>
                          </a:solidFill>
                          <a:effectLst/>
                        </a:rPr>
                        <a:t> </a:t>
                      </a:r>
                      <a:endParaRPr lang="en-US" sz="1400" b="1">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573405">
                <a:tc gridSpan="3">
                  <a:txBody>
                    <a:bodyPr/>
                    <a:lstStyle/>
                    <a:p>
                      <a:pPr marL="0" marR="0" algn="l">
                        <a:lnSpc>
                          <a:spcPct val="115000"/>
                        </a:lnSpc>
                        <a:spcBef>
                          <a:spcPts val="0"/>
                        </a:spcBef>
                        <a:spcAft>
                          <a:spcPts val="1000"/>
                        </a:spcAft>
                        <a:tabLst>
                          <a:tab pos="-457200" algn="l"/>
                        </a:tabLst>
                      </a:pPr>
                      <a:r>
                        <a:rPr lang="en-US" sz="1400" b="1" u="sng" dirty="0">
                          <a:solidFill>
                            <a:schemeClr val="accent1">
                              <a:lumMod val="75000"/>
                            </a:schemeClr>
                          </a:solidFill>
                          <a:effectLst/>
                        </a:rPr>
                        <a:t>Reading Strategy</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914400">
                <a:tc gridSpan="3">
                  <a:txBody>
                    <a:bodyPr/>
                    <a:lstStyle/>
                    <a:p>
                      <a:pPr marL="0" marR="0" algn="l">
                        <a:lnSpc>
                          <a:spcPct val="115000"/>
                        </a:lnSpc>
                        <a:spcBef>
                          <a:spcPts val="0"/>
                        </a:spcBef>
                        <a:spcAft>
                          <a:spcPts val="1000"/>
                        </a:spcAft>
                        <a:tabLst>
                          <a:tab pos="-457200" algn="l"/>
                        </a:tabLst>
                      </a:pPr>
                      <a:r>
                        <a:rPr lang="en-US" sz="1400" b="1" u="sng" dirty="0" smtClean="0">
                          <a:solidFill>
                            <a:schemeClr val="accent1">
                              <a:lumMod val="75000"/>
                            </a:schemeClr>
                          </a:solidFill>
                          <a:effectLst/>
                        </a:rPr>
                        <a:t>Implementation Steps</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188234">
                <a:tc gridSpan="3">
                  <a:txBody>
                    <a:bodyPr/>
                    <a:lstStyle/>
                    <a:p>
                      <a:pPr marL="0" marR="0" algn="l">
                        <a:lnSpc>
                          <a:spcPct val="115000"/>
                        </a:lnSpc>
                        <a:spcBef>
                          <a:spcPts val="0"/>
                        </a:spcBef>
                        <a:spcAft>
                          <a:spcPts val="0"/>
                        </a:spcAft>
                      </a:pPr>
                      <a:r>
                        <a:rPr lang="en-US" sz="1400" b="1" dirty="0" smtClean="0">
                          <a:solidFill>
                            <a:schemeClr val="accent1">
                              <a:lumMod val="75000"/>
                            </a:schemeClr>
                          </a:solidFill>
                          <a:effectLst/>
                        </a:rPr>
                        <a:t>                                                                      </a:t>
                      </a:r>
                      <a:r>
                        <a:rPr lang="en-US" sz="1400" b="1" baseline="0" dirty="0" smtClean="0">
                          <a:solidFill>
                            <a:schemeClr val="accent1">
                              <a:lumMod val="75000"/>
                            </a:schemeClr>
                          </a:solidFill>
                          <a:effectLst/>
                        </a:rPr>
                        <a:t>  </a:t>
                      </a:r>
                      <a:r>
                        <a:rPr lang="en-US" sz="1400" b="1" dirty="0" smtClean="0">
                          <a:solidFill>
                            <a:schemeClr val="accent1">
                              <a:lumMod val="75000"/>
                            </a:schemeClr>
                          </a:solidFill>
                          <a:effectLst/>
                        </a:rPr>
                        <a:t>Evaluation</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1167438">
                <a:tc gridSpan="2">
                  <a:txBody>
                    <a:bodyPr/>
                    <a:lstStyle/>
                    <a:p>
                      <a:pPr marL="219710" marR="0" indent="-219710" algn="ctr">
                        <a:lnSpc>
                          <a:spcPct val="115000"/>
                        </a:lnSpc>
                        <a:spcBef>
                          <a:spcPts val="0"/>
                        </a:spcBef>
                        <a:spcAft>
                          <a:spcPts val="0"/>
                        </a:spcAft>
                        <a:tabLst>
                          <a:tab pos="-457200" algn="l"/>
                        </a:tabLst>
                      </a:pPr>
                      <a:r>
                        <a:rPr lang="en-US" sz="1400" b="1" dirty="0">
                          <a:solidFill>
                            <a:schemeClr val="accent1">
                              <a:lumMod val="75000"/>
                            </a:schemeClr>
                          </a:solidFill>
                          <a:effectLst/>
                        </a:rPr>
                        <a:t>+</a:t>
                      </a:r>
                    </a:p>
                    <a:p>
                      <a:pPr marL="0" marR="0" algn="ctr">
                        <a:lnSpc>
                          <a:spcPct val="115000"/>
                        </a:lnSpc>
                        <a:spcBef>
                          <a:spcPts val="0"/>
                        </a:spcBef>
                        <a:spcAft>
                          <a:spcPts val="1000"/>
                        </a:spcAft>
                      </a:pPr>
                      <a:r>
                        <a:rPr lang="en-US" sz="1400" b="1" spc="-10" dirty="0">
                          <a:solidFill>
                            <a:schemeClr val="accent1">
                              <a:lumMod val="75000"/>
                            </a:schemeClr>
                          </a:solidFill>
                          <a:effectLst/>
                        </a:rPr>
                        <a:t>   (What went well)</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spc="-10" dirty="0">
                          <a:solidFill>
                            <a:schemeClr val="accent1">
                              <a:lumMod val="75000"/>
                            </a:schemeClr>
                          </a:solidFill>
                          <a:effectLst/>
                        </a:rPr>
                        <a:t> </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spc="-10"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a:txBody>
                    <a:bodyPr/>
                    <a:lstStyle/>
                    <a:p>
                      <a:pPr marL="0" marR="0" algn="ctr">
                        <a:lnSpc>
                          <a:spcPct val="115000"/>
                        </a:lnSpc>
                        <a:spcBef>
                          <a:spcPts val="0"/>
                        </a:spcBef>
                        <a:spcAft>
                          <a:spcPts val="0"/>
                        </a:spcAft>
                      </a:pPr>
                      <a:r>
                        <a:rPr lang="en-US" sz="1400" b="1" spc="-10" dirty="0">
                          <a:solidFill>
                            <a:schemeClr val="accent1">
                              <a:lumMod val="75000"/>
                            </a:schemeClr>
                          </a:solidFill>
                          <a:effectLst/>
                          <a:sym typeface="Symbol"/>
                        </a:rPr>
                        <a:t></a:t>
                      </a:r>
                      <a:endParaRPr lang="en-US" sz="1400" b="1" dirty="0">
                        <a:solidFill>
                          <a:schemeClr val="accent1">
                            <a:lumMod val="75000"/>
                          </a:schemeClr>
                        </a:solidFill>
                        <a:effectLst/>
                      </a:endParaRPr>
                    </a:p>
                    <a:p>
                      <a:pPr marL="209550" marR="0" indent="-209550" algn="ctr">
                        <a:lnSpc>
                          <a:spcPct val="115000"/>
                        </a:lnSpc>
                        <a:spcBef>
                          <a:spcPts val="0"/>
                        </a:spcBef>
                        <a:spcAft>
                          <a:spcPts val="1000"/>
                        </a:spcAft>
                        <a:tabLst>
                          <a:tab pos="-457200" algn="l"/>
                        </a:tabLst>
                      </a:pPr>
                      <a:r>
                        <a:rPr lang="en-US" sz="1400" b="1" spc="-10" dirty="0">
                          <a:solidFill>
                            <a:schemeClr val="accent1">
                              <a:lumMod val="75000"/>
                            </a:schemeClr>
                          </a:solidFill>
                          <a:effectLst/>
                        </a:rPr>
                        <a:t>(What needs improvement)</a:t>
                      </a:r>
                      <a:endParaRPr lang="en-US" sz="1400" b="1" dirty="0">
                        <a:solidFill>
                          <a:schemeClr val="accent1">
                            <a:lumMod val="75000"/>
                          </a:schemeClr>
                        </a:solidFill>
                        <a:effectLst/>
                        <a:latin typeface="Calibri"/>
                        <a:ea typeface="Calibri"/>
                        <a:cs typeface="Arial"/>
                      </a:endParaRPr>
                    </a:p>
                  </a:txBody>
                  <a:tcPr marL="68580" marR="68580" marT="0" marB="0"/>
                </a:tc>
              </a:tr>
              <a:tr h="863177">
                <a:tc gridSpan="3">
                  <a:txBody>
                    <a:bodyPr/>
                    <a:lstStyle/>
                    <a:p>
                      <a:pPr marL="0" marR="0" algn="l">
                        <a:lnSpc>
                          <a:spcPct val="115000"/>
                        </a:lnSpc>
                        <a:spcBef>
                          <a:spcPts val="0"/>
                        </a:spcBef>
                        <a:spcAft>
                          <a:spcPts val="1000"/>
                        </a:spcAft>
                        <a:tabLst>
                          <a:tab pos="2743200" algn="l"/>
                          <a:tab pos="3032125" algn="l"/>
                          <a:tab pos="3089275" algn="l"/>
                          <a:tab pos="3148013" algn="l"/>
                        </a:tabLst>
                      </a:pPr>
                      <a:r>
                        <a:rPr lang="en-US" sz="1400" b="1" dirty="0" smtClean="0">
                          <a:solidFill>
                            <a:schemeClr val="accent1">
                              <a:lumMod val="75000"/>
                            </a:schemeClr>
                          </a:solidFill>
                          <a:effectLst/>
                        </a:rPr>
                        <a:t>                                                                        Solutions</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dirty="0">
                          <a:solidFill>
                            <a:schemeClr val="accent1">
                              <a:lumMod val="75000"/>
                            </a:schemeClr>
                          </a:solidFill>
                          <a:effectLst/>
                        </a:rPr>
                        <a:t> </a:t>
                      </a:r>
                    </a:p>
                    <a:p>
                      <a:pPr marL="0" marR="0" algn="l">
                        <a:lnSpc>
                          <a:spcPct val="115000"/>
                        </a:lnSpc>
                        <a:spcBef>
                          <a:spcPts val="0"/>
                        </a:spcBef>
                        <a:spcAft>
                          <a:spcPts val="1000"/>
                        </a:spcAft>
                      </a:pPr>
                      <a:r>
                        <a:rPr lang="en-US"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0091181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47800"/>
          </a:xfrm>
        </p:spPr>
        <p:txBody>
          <a:bodyPr/>
          <a:lstStyle/>
          <a:p>
            <a:r>
              <a:rPr lang="en-US" sz="1600" b="1" dirty="0" smtClean="0">
                <a:solidFill>
                  <a:schemeClr val="tx2"/>
                </a:solidFill>
                <a:latin typeface="+mn-lt"/>
              </a:rPr>
              <a:t>Writing Strategies Plan</a:t>
            </a:r>
            <a:r>
              <a:rPr lang="en-US" sz="1800" dirty="0">
                <a:effectLst/>
              </a:rPr>
              <a:t/>
            </a:r>
            <a:br>
              <a:rPr lang="en-US" sz="1800" dirty="0">
                <a:effectLst/>
              </a:rPr>
            </a:b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7514350"/>
              </p:ext>
            </p:extLst>
          </p:nvPr>
        </p:nvGraphicFramePr>
        <p:xfrm>
          <a:off x="533400" y="1066800"/>
          <a:ext cx="7848600" cy="4945691"/>
        </p:xfrm>
        <a:graphic>
          <a:graphicData uri="http://schemas.openxmlformats.org/drawingml/2006/table">
            <a:tbl>
              <a:tblPr>
                <a:tableStyleId>{5C22544A-7EE6-4342-B048-85BDC9FD1C3A}</a:tableStyleId>
              </a:tblPr>
              <a:tblGrid>
                <a:gridCol w="3672518"/>
                <a:gridCol w="4176082"/>
              </a:tblGrid>
              <a:tr h="381000">
                <a:tc gridSpan="2">
                  <a:txBody>
                    <a:bodyPr/>
                    <a:lstStyle/>
                    <a:p>
                      <a:pPr marL="0" marR="0" algn="l">
                        <a:lnSpc>
                          <a:spcPct val="115000"/>
                        </a:lnSpc>
                        <a:spcBef>
                          <a:spcPts val="0"/>
                        </a:spcBef>
                        <a:spcAft>
                          <a:spcPts val="1000"/>
                        </a:spcAft>
                        <a:tabLst>
                          <a:tab pos="457200" algn="ctr"/>
                        </a:tabLst>
                      </a:pPr>
                      <a:r>
                        <a:rPr lang="en-US" sz="1400" b="1" dirty="0" smtClean="0">
                          <a:solidFill>
                            <a:schemeClr val="accent1">
                              <a:lumMod val="75000"/>
                            </a:schemeClr>
                          </a:solidFill>
                          <a:effectLst/>
                        </a:rPr>
                        <a:t>Language </a:t>
                      </a:r>
                      <a:r>
                        <a:rPr lang="en-US" sz="1400" b="1" dirty="0">
                          <a:solidFill>
                            <a:schemeClr val="accent1">
                              <a:lumMod val="75000"/>
                            </a:schemeClr>
                          </a:solidFill>
                          <a:effectLst/>
                        </a:rPr>
                        <a:t>and Level:	</a:t>
                      </a:r>
                      <a:r>
                        <a:rPr lang="en-US" sz="1400" b="1" dirty="0" smtClean="0">
                          <a:solidFill>
                            <a:schemeClr val="accent1">
                              <a:lumMod val="75000"/>
                            </a:schemeClr>
                          </a:solidFill>
                          <a:effectLst/>
                        </a:rPr>
                        <a:t>                      Unit</a:t>
                      </a:r>
                      <a:r>
                        <a:rPr lang="en-US" sz="1400" b="1" dirty="0">
                          <a:solidFill>
                            <a:schemeClr val="accent1">
                              <a:lumMod val="75000"/>
                            </a:schemeClr>
                          </a:solidFill>
                          <a:effectLst/>
                        </a:rPr>
                        <a:t>:		</a:t>
                      </a:r>
                      <a:r>
                        <a:rPr lang="en-US" sz="1400" b="1" dirty="0" smtClean="0">
                          <a:solidFill>
                            <a:schemeClr val="accent1">
                              <a:lumMod val="75000"/>
                            </a:schemeClr>
                          </a:solidFill>
                          <a:effectLst/>
                        </a:rPr>
                        <a:t>Topic</a:t>
                      </a:r>
                      <a:r>
                        <a:rPr lang="en-US" sz="1400" b="1" dirty="0">
                          <a:solidFill>
                            <a:schemeClr val="accent1">
                              <a:lumMod val="75000"/>
                            </a:schemeClr>
                          </a:solidFill>
                          <a:effectLst/>
                        </a:rPr>
                        <a:t>:	</a:t>
                      </a:r>
                      <a:r>
                        <a:rPr lang="en-US" sz="1400" b="1" baseline="0" dirty="0" smtClean="0">
                          <a:solidFill>
                            <a:schemeClr val="accent1">
                              <a:lumMod val="75000"/>
                            </a:schemeClr>
                          </a:solidFill>
                          <a:effectLst/>
                        </a:rPr>
                        <a:t>         </a:t>
                      </a:r>
                      <a:r>
                        <a:rPr lang="en-US" sz="1400" b="1" dirty="0" smtClean="0">
                          <a:solidFill>
                            <a:schemeClr val="accent1">
                              <a:lumMod val="75000"/>
                            </a:schemeClr>
                          </a:solidFill>
                          <a:effectLst/>
                        </a:rPr>
                        <a:t>Date</a:t>
                      </a:r>
                      <a:r>
                        <a:rPr lang="en-US"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605974">
                <a:tc gridSpan="2">
                  <a:txBody>
                    <a:bodyPr/>
                    <a:lstStyle/>
                    <a:p>
                      <a:pPr marL="0" marR="0" algn="l">
                        <a:lnSpc>
                          <a:spcPct val="115000"/>
                        </a:lnSpc>
                        <a:spcBef>
                          <a:spcPts val="0"/>
                        </a:spcBef>
                        <a:spcAft>
                          <a:spcPts val="0"/>
                        </a:spcAft>
                      </a:pPr>
                      <a:r>
                        <a:rPr lang="en-US" sz="1400" b="1" u="sng" dirty="0" smtClean="0">
                          <a:solidFill>
                            <a:schemeClr val="accent1">
                              <a:lumMod val="75000"/>
                            </a:schemeClr>
                          </a:solidFill>
                          <a:effectLst/>
                        </a:rPr>
                        <a:t>Learning </a:t>
                      </a:r>
                      <a:r>
                        <a:rPr lang="en-US" sz="1400" b="1" u="sng" dirty="0">
                          <a:solidFill>
                            <a:schemeClr val="accent1">
                              <a:lumMod val="75000"/>
                            </a:schemeClr>
                          </a:solidFill>
                          <a:effectLst/>
                        </a:rPr>
                        <a:t>Objectives</a:t>
                      </a:r>
                      <a:endParaRPr lang="en-US" sz="1400" b="1" dirty="0">
                        <a:solidFill>
                          <a:schemeClr val="accent1">
                            <a:lumMod val="75000"/>
                          </a:schemeClr>
                        </a:solidFill>
                        <a:effectLst/>
                      </a:endParaRPr>
                    </a:p>
                    <a:p>
                      <a:pPr marL="0" marR="0" algn="l">
                        <a:lnSpc>
                          <a:spcPct val="115000"/>
                        </a:lnSpc>
                        <a:spcBef>
                          <a:spcPts val="0"/>
                        </a:spcBef>
                        <a:spcAft>
                          <a:spcPts val="0"/>
                        </a:spcAft>
                      </a:pPr>
                      <a:r>
                        <a:rPr lang="en-US"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573405">
                <a:tc gridSpan="2">
                  <a:txBody>
                    <a:bodyPr/>
                    <a:lstStyle/>
                    <a:p>
                      <a:pPr marL="0" marR="0" algn="l">
                        <a:lnSpc>
                          <a:spcPct val="115000"/>
                        </a:lnSpc>
                        <a:spcBef>
                          <a:spcPts val="0"/>
                        </a:spcBef>
                        <a:spcAft>
                          <a:spcPts val="1000"/>
                        </a:spcAft>
                        <a:tabLst>
                          <a:tab pos="-457200" algn="l"/>
                        </a:tabLst>
                      </a:pPr>
                      <a:r>
                        <a:rPr lang="en-US" sz="1400" b="1" u="sng" dirty="0" smtClean="0">
                          <a:solidFill>
                            <a:schemeClr val="accent1">
                              <a:lumMod val="75000"/>
                            </a:schemeClr>
                          </a:solidFill>
                          <a:effectLst/>
                        </a:rPr>
                        <a:t>Writing Strategy</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914400">
                <a:tc gridSpan="2">
                  <a:txBody>
                    <a:bodyPr/>
                    <a:lstStyle/>
                    <a:p>
                      <a:pPr marL="0" marR="0" algn="l">
                        <a:lnSpc>
                          <a:spcPct val="115000"/>
                        </a:lnSpc>
                        <a:spcBef>
                          <a:spcPts val="0"/>
                        </a:spcBef>
                        <a:spcAft>
                          <a:spcPts val="1000"/>
                        </a:spcAft>
                        <a:tabLst>
                          <a:tab pos="-457200" algn="l"/>
                        </a:tabLst>
                      </a:pPr>
                      <a:r>
                        <a:rPr lang="en-US" sz="1400" b="1" u="sng" dirty="0" smtClean="0">
                          <a:solidFill>
                            <a:schemeClr val="accent1">
                              <a:lumMod val="75000"/>
                            </a:schemeClr>
                          </a:solidFill>
                          <a:effectLst/>
                        </a:rPr>
                        <a:t>Implementation Steps</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188234">
                <a:tc gridSpan="2">
                  <a:txBody>
                    <a:bodyPr/>
                    <a:lstStyle/>
                    <a:p>
                      <a:pPr marL="0" marR="0" algn="l">
                        <a:lnSpc>
                          <a:spcPct val="115000"/>
                        </a:lnSpc>
                        <a:spcBef>
                          <a:spcPts val="0"/>
                        </a:spcBef>
                        <a:spcAft>
                          <a:spcPts val="0"/>
                        </a:spcAft>
                      </a:pPr>
                      <a:r>
                        <a:rPr lang="en-US" sz="1400" b="1" dirty="0" smtClean="0">
                          <a:solidFill>
                            <a:schemeClr val="accent1">
                              <a:lumMod val="75000"/>
                            </a:schemeClr>
                          </a:solidFill>
                          <a:effectLst/>
                        </a:rPr>
                        <a:t>                                                                      </a:t>
                      </a:r>
                      <a:r>
                        <a:rPr lang="en-US" sz="1400" b="1" baseline="0" dirty="0" smtClean="0">
                          <a:solidFill>
                            <a:schemeClr val="accent1">
                              <a:lumMod val="75000"/>
                            </a:schemeClr>
                          </a:solidFill>
                          <a:effectLst/>
                        </a:rPr>
                        <a:t>  </a:t>
                      </a:r>
                      <a:r>
                        <a:rPr lang="en-US" sz="1400" b="1" dirty="0" smtClean="0">
                          <a:solidFill>
                            <a:schemeClr val="accent1">
                              <a:lumMod val="75000"/>
                            </a:schemeClr>
                          </a:solidFill>
                          <a:effectLst/>
                        </a:rPr>
                        <a:t>Evaluation</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r h="1167438">
                <a:tc>
                  <a:txBody>
                    <a:bodyPr/>
                    <a:lstStyle/>
                    <a:p>
                      <a:pPr marL="219710" marR="0" indent="-219710" algn="ctr">
                        <a:lnSpc>
                          <a:spcPct val="115000"/>
                        </a:lnSpc>
                        <a:spcBef>
                          <a:spcPts val="0"/>
                        </a:spcBef>
                        <a:spcAft>
                          <a:spcPts val="0"/>
                        </a:spcAft>
                        <a:tabLst>
                          <a:tab pos="-457200" algn="l"/>
                        </a:tabLst>
                      </a:pPr>
                      <a:r>
                        <a:rPr lang="en-US" sz="1400" b="1" dirty="0">
                          <a:solidFill>
                            <a:schemeClr val="accent1">
                              <a:lumMod val="75000"/>
                            </a:schemeClr>
                          </a:solidFill>
                          <a:effectLst/>
                        </a:rPr>
                        <a:t>+</a:t>
                      </a:r>
                    </a:p>
                    <a:p>
                      <a:pPr marL="0" marR="0" algn="ctr">
                        <a:lnSpc>
                          <a:spcPct val="115000"/>
                        </a:lnSpc>
                        <a:spcBef>
                          <a:spcPts val="0"/>
                        </a:spcBef>
                        <a:spcAft>
                          <a:spcPts val="1000"/>
                        </a:spcAft>
                      </a:pPr>
                      <a:r>
                        <a:rPr lang="en-US" sz="1400" b="1" spc="-10" dirty="0">
                          <a:solidFill>
                            <a:schemeClr val="accent1">
                              <a:lumMod val="75000"/>
                            </a:schemeClr>
                          </a:solidFill>
                          <a:effectLst/>
                        </a:rPr>
                        <a:t>   (What went well)</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spc="-10" dirty="0">
                          <a:solidFill>
                            <a:schemeClr val="accent1">
                              <a:lumMod val="75000"/>
                            </a:schemeClr>
                          </a:solidFill>
                          <a:effectLst/>
                        </a:rPr>
                        <a:t> </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spc="-10"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400" b="1" spc="-10" dirty="0">
                          <a:solidFill>
                            <a:schemeClr val="accent1">
                              <a:lumMod val="75000"/>
                            </a:schemeClr>
                          </a:solidFill>
                          <a:effectLst/>
                          <a:sym typeface="Symbol"/>
                        </a:rPr>
                        <a:t></a:t>
                      </a:r>
                      <a:endParaRPr lang="en-US" sz="1400" b="1" dirty="0">
                        <a:solidFill>
                          <a:schemeClr val="accent1">
                            <a:lumMod val="75000"/>
                          </a:schemeClr>
                        </a:solidFill>
                        <a:effectLst/>
                      </a:endParaRPr>
                    </a:p>
                    <a:p>
                      <a:pPr marL="209550" marR="0" indent="-209550" algn="ctr">
                        <a:lnSpc>
                          <a:spcPct val="115000"/>
                        </a:lnSpc>
                        <a:spcBef>
                          <a:spcPts val="0"/>
                        </a:spcBef>
                        <a:spcAft>
                          <a:spcPts val="1000"/>
                        </a:spcAft>
                        <a:tabLst>
                          <a:tab pos="-457200" algn="l"/>
                        </a:tabLst>
                      </a:pPr>
                      <a:r>
                        <a:rPr lang="en-US" sz="1400" b="1" spc="-10" dirty="0">
                          <a:solidFill>
                            <a:schemeClr val="accent1">
                              <a:lumMod val="75000"/>
                            </a:schemeClr>
                          </a:solidFill>
                          <a:effectLst/>
                        </a:rPr>
                        <a:t>(What needs improvement)</a:t>
                      </a:r>
                      <a:endParaRPr lang="en-US" sz="1400" b="1" dirty="0">
                        <a:solidFill>
                          <a:schemeClr val="accent1">
                            <a:lumMod val="75000"/>
                          </a:schemeClr>
                        </a:solidFill>
                        <a:effectLst/>
                        <a:latin typeface="Calibri"/>
                        <a:ea typeface="Calibri"/>
                        <a:cs typeface="Arial"/>
                      </a:endParaRPr>
                    </a:p>
                  </a:txBody>
                  <a:tcPr marL="68580" marR="68580" marT="0" marB="0"/>
                </a:tc>
              </a:tr>
              <a:tr h="863177">
                <a:tc gridSpan="2">
                  <a:txBody>
                    <a:bodyPr/>
                    <a:lstStyle/>
                    <a:p>
                      <a:pPr marL="0" marR="0" algn="l">
                        <a:lnSpc>
                          <a:spcPct val="115000"/>
                        </a:lnSpc>
                        <a:spcBef>
                          <a:spcPts val="0"/>
                        </a:spcBef>
                        <a:spcAft>
                          <a:spcPts val="1000"/>
                        </a:spcAft>
                        <a:tabLst>
                          <a:tab pos="2743200" algn="l"/>
                          <a:tab pos="3032125" algn="l"/>
                          <a:tab pos="3089275" algn="l"/>
                          <a:tab pos="3148013" algn="l"/>
                        </a:tabLst>
                      </a:pPr>
                      <a:r>
                        <a:rPr lang="en-US" sz="1400" b="1" dirty="0" smtClean="0">
                          <a:solidFill>
                            <a:schemeClr val="accent1">
                              <a:lumMod val="75000"/>
                            </a:schemeClr>
                          </a:solidFill>
                          <a:effectLst/>
                        </a:rPr>
                        <a:t>                                                                        Solutions</a:t>
                      </a:r>
                      <a:endParaRPr lang="en-US" sz="1400" b="1" dirty="0">
                        <a:solidFill>
                          <a:schemeClr val="accent1">
                            <a:lumMod val="75000"/>
                          </a:schemeClr>
                        </a:solidFill>
                        <a:effectLst/>
                      </a:endParaRPr>
                    </a:p>
                    <a:p>
                      <a:pPr marL="0" marR="0" algn="l">
                        <a:lnSpc>
                          <a:spcPct val="115000"/>
                        </a:lnSpc>
                        <a:spcBef>
                          <a:spcPts val="0"/>
                        </a:spcBef>
                        <a:spcAft>
                          <a:spcPts val="1000"/>
                        </a:spcAft>
                      </a:pPr>
                      <a:r>
                        <a:rPr lang="en-US" sz="1400" b="1" dirty="0">
                          <a:solidFill>
                            <a:schemeClr val="accent1">
                              <a:lumMod val="75000"/>
                            </a:schemeClr>
                          </a:solidFill>
                          <a:effectLst/>
                        </a:rPr>
                        <a:t> </a:t>
                      </a:r>
                    </a:p>
                    <a:p>
                      <a:pPr marL="0" marR="0" algn="l">
                        <a:lnSpc>
                          <a:spcPct val="115000"/>
                        </a:lnSpc>
                        <a:spcBef>
                          <a:spcPts val="0"/>
                        </a:spcBef>
                        <a:spcAft>
                          <a:spcPts val="1000"/>
                        </a:spcAft>
                      </a:pPr>
                      <a:r>
                        <a:rPr lang="en-US" sz="1400" b="1" dirty="0">
                          <a:solidFill>
                            <a:schemeClr val="accent1">
                              <a:lumMod val="75000"/>
                            </a:schemeClr>
                          </a:solidFill>
                          <a:effectLst/>
                        </a:rPr>
                        <a:t> </a:t>
                      </a:r>
                      <a:endParaRPr lang="en-US" sz="1400" b="1" dirty="0">
                        <a:solidFill>
                          <a:schemeClr val="accent1">
                            <a:lumMod val="75000"/>
                          </a:schemeClr>
                        </a:solidFill>
                        <a:effectLst/>
                        <a:latin typeface="Calibri"/>
                        <a:ea typeface="Calibri"/>
                        <a:cs typeface="Arial"/>
                      </a:endParaRPr>
                    </a:p>
                  </a:txBody>
                  <a:tcPr marL="68580" marR="68580" marT="0" marB="0"/>
                </a:tc>
                <a:tc hMerge="1">
                  <a:txBody>
                    <a:bodyPr/>
                    <a:lstStyle/>
                    <a:p>
                      <a:endParaRPr lang="en-US"/>
                    </a:p>
                  </a:txBody>
                  <a:tcPr/>
                </a:tc>
              </a:tr>
            </a:tbl>
          </a:graphicData>
        </a:graphic>
      </p:graphicFrame>
    </p:spTree>
    <p:extLst>
      <p:ext uri="{BB962C8B-B14F-4D97-AF65-F5344CB8AC3E}">
        <p14:creationId xmlns:p14="http://schemas.microsoft.com/office/powerpoint/2010/main" val="5682527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pPr algn="l"/>
            <a:r>
              <a:rPr lang="en-US" sz="2000" b="1" dirty="0">
                <a:solidFill>
                  <a:schemeClr val="accent1">
                    <a:lumMod val="75000"/>
                  </a:schemeClr>
                </a:solidFill>
                <a:latin typeface="+mn-lt"/>
                <a:ea typeface="+mn-ea"/>
                <a:cs typeface="+mn-cs"/>
              </a:rPr>
              <a:t>Exit Ticket and Reflection Question to Go</a:t>
            </a:r>
          </a:p>
        </p:txBody>
      </p:sp>
      <p:sp>
        <p:nvSpPr>
          <p:cNvPr id="3" name="Content Placeholder 2"/>
          <p:cNvSpPr>
            <a:spLocks noGrp="1"/>
          </p:cNvSpPr>
          <p:nvPr>
            <p:ph idx="1"/>
          </p:nvPr>
        </p:nvSpPr>
        <p:spPr>
          <a:xfrm>
            <a:off x="457200" y="990600"/>
            <a:ext cx="8229600" cy="5135563"/>
          </a:xfrm>
        </p:spPr>
        <p:txBody>
          <a:bodyPr>
            <a:normAutofit/>
          </a:bodyPr>
          <a:lstStyle/>
          <a:p>
            <a:r>
              <a:rPr lang="en-US" sz="1600" b="1" dirty="0" smtClean="0">
                <a:solidFill>
                  <a:schemeClr val="accent1">
                    <a:lumMod val="75000"/>
                  </a:schemeClr>
                </a:solidFill>
                <a:latin typeface="+mn-lt"/>
              </a:rPr>
              <a:t>3 things you learned today</a:t>
            </a:r>
          </a:p>
          <a:p>
            <a:pPr marL="0" indent="0">
              <a:buNone/>
            </a:pPr>
            <a:r>
              <a:rPr lang="en-US" sz="1600" b="1" dirty="0" smtClean="0">
                <a:solidFill>
                  <a:schemeClr val="accent1">
                    <a:lumMod val="75000"/>
                  </a:schemeClr>
                </a:solidFill>
                <a:latin typeface="+mn-lt"/>
              </a:rPr>
              <a:t>____________________________</a:t>
            </a:r>
          </a:p>
          <a:p>
            <a:pPr marL="0" indent="0">
              <a:buNone/>
            </a:pPr>
            <a:r>
              <a:rPr lang="en-US" sz="1600" b="1" dirty="0" smtClean="0">
                <a:solidFill>
                  <a:schemeClr val="accent1">
                    <a:lumMod val="75000"/>
                  </a:schemeClr>
                </a:solidFill>
                <a:latin typeface="+mn-lt"/>
              </a:rPr>
              <a:t>____________________________</a:t>
            </a:r>
          </a:p>
          <a:p>
            <a:pPr marL="0" indent="0">
              <a:buNone/>
            </a:pPr>
            <a:r>
              <a:rPr lang="en-US" sz="1600" b="1" dirty="0" smtClean="0">
                <a:solidFill>
                  <a:schemeClr val="accent1">
                    <a:lumMod val="75000"/>
                  </a:schemeClr>
                </a:solidFill>
                <a:latin typeface="+mn-lt"/>
              </a:rPr>
              <a:t>____________________________</a:t>
            </a:r>
          </a:p>
          <a:p>
            <a:pPr marL="0" indent="0">
              <a:buNone/>
            </a:pPr>
            <a:endParaRPr lang="en-US" sz="1600" b="1" dirty="0">
              <a:solidFill>
                <a:schemeClr val="accent1">
                  <a:lumMod val="75000"/>
                </a:schemeClr>
              </a:solidFill>
              <a:latin typeface="+mn-lt"/>
            </a:endParaRPr>
          </a:p>
          <a:p>
            <a:r>
              <a:rPr lang="en-US" sz="1600" b="1" dirty="0" smtClean="0">
                <a:solidFill>
                  <a:schemeClr val="accent1">
                    <a:lumMod val="75000"/>
                  </a:schemeClr>
                </a:solidFill>
                <a:latin typeface="+mn-lt"/>
              </a:rPr>
              <a:t>2 questions you still have</a:t>
            </a:r>
          </a:p>
          <a:p>
            <a:pPr marL="0" indent="0">
              <a:buNone/>
            </a:pPr>
            <a:r>
              <a:rPr lang="en-US" sz="1600" b="1" dirty="0" smtClean="0">
                <a:solidFill>
                  <a:schemeClr val="accent1">
                    <a:lumMod val="75000"/>
                  </a:schemeClr>
                </a:solidFill>
                <a:latin typeface="+mn-lt"/>
              </a:rPr>
              <a:t>____________________________</a:t>
            </a:r>
          </a:p>
          <a:p>
            <a:pPr marL="0" indent="0">
              <a:buNone/>
            </a:pPr>
            <a:r>
              <a:rPr lang="en-US" sz="1600" b="1" dirty="0" smtClean="0">
                <a:solidFill>
                  <a:schemeClr val="accent1">
                    <a:lumMod val="75000"/>
                  </a:schemeClr>
                </a:solidFill>
                <a:latin typeface="+mn-lt"/>
              </a:rPr>
              <a:t>____________________________</a:t>
            </a:r>
          </a:p>
          <a:p>
            <a:pPr marL="0" indent="0">
              <a:buNone/>
            </a:pPr>
            <a:endParaRPr lang="en-US" sz="1600" b="1" dirty="0">
              <a:solidFill>
                <a:schemeClr val="accent1">
                  <a:lumMod val="75000"/>
                </a:schemeClr>
              </a:solidFill>
              <a:latin typeface="+mn-lt"/>
            </a:endParaRPr>
          </a:p>
          <a:p>
            <a:r>
              <a:rPr lang="en-US" sz="1600" b="1" dirty="0" smtClean="0">
                <a:solidFill>
                  <a:schemeClr val="accent1">
                    <a:lumMod val="75000"/>
                  </a:schemeClr>
                </a:solidFill>
                <a:latin typeface="+mn-lt"/>
              </a:rPr>
              <a:t>A reflection</a:t>
            </a:r>
          </a:p>
          <a:p>
            <a:pPr marL="0" indent="0">
              <a:buNone/>
            </a:pPr>
            <a:r>
              <a:rPr lang="en-US" sz="1600" b="1" dirty="0" smtClean="0">
                <a:solidFill>
                  <a:schemeClr val="accent1">
                    <a:lumMod val="75000"/>
                  </a:schemeClr>
                </a:solidFill>
                <a:latin typeface="+mn-lt"/>
              </a:rPr>
              <a:t>____________________________</a:t>
            </a:r>
          </a:p>
          <a:p>
            <a:pPr marL="0" indent="0">
              <a:buNone/>
            </a:pPr>
            <a:r>
              <a:rPr lang="en-US" sz="1600" b="1" dirty="0" smtClean="0">
                <a:solidFill>
                  <a:schemeClr val="accent1">
                    <a:lumMod val="75000"/>
                  </a:schemeClr>
                </a:solidFill>
                <a:latin typeface="+mn-lt"/>
              </a:rPr>
              <a:t>____________________________</a:t>
            </a:r>
          </a:p>
          <a:p>
            <a:pPr marL="0" indent="0">
              <a:buNone/>
            </a:pPr>
            <a:endParaRPr lang="en-US" sz="1400" b="1" dirty="0">
              <a:solidFill>
                <a:schemeClr val="accent1">
                  <a:lumMod val="75000"/>
                </a:schemeClr>
              </a:solidFill>
              <a:latin typeface="+mn-lt"/>
            </a:endParaRPr>
          </a:p>
          <a:p>
            <a:pPr marL="0" indent="0">
              <a:buNone/>
            </a:pPr>
            <a:r>
              <a:rPr lang="en-US" sz="1800" b="1" dirty="0" smtClean="0">
                <a:solidFill>
                  <a:schemeClr val="accent1">
                    <a:lumMod val="75000"/>
                  </a:schemeClr>
                </a:solidFill>
                <a:latin typeface="+mn-lt"/>
              </a:rPr>
              <a:t>Reflection question to go:</a:t>
            </a:r>
          </a:p>
          <a:p>
            <a:pPr marL="0" indent="0">
              <a:buNone/>
            </a:pPr>
            <a:endParaRPr lang="en-US" sz="800" b="1" dirty="0" smtClean="0">
              <a:solidFill>
                <a:schemeClr val="accent1">
                  <a:lumMod val="75000"/>
                </a:schemeClr>
              </a:solidFill>
              <a:latin typeface="+mn-lt"/>
            </a:endParaRPr>
          </a:p>
          <a:p>
            <a:pPr marL="0" indent="0">
              <a:buNone/>
            </a:pPr>
            <a:r>
              <a:rPr lang="en-US" sz="1600" b="1" dirty="0" smtClean="0">
                <a:solidFill>
                  <a:schemeClr val="accent1">
                    <a:lumMod val="75000"/>
                  </a:schemeClr>
                </a:solidFill>
                <a:latin typeface="+mn-lt"/>
              </a:rPr>
              <a:t>How will I use reading and writing strategies to improve my students’ communication skills in the target language?</a:t>
            </a:r>
            <a:endParaRPr lang="en-US" sz="1600" b="1" dirty="0">
              <a:solidFill>
                <a:schemeClr val="accent1">
                  <a:lumMod val="75000"/>
                </a:schemeClr>
              </a:solidFill>
              <a:latin typeface="+mn-lt"/>
            </a:endParaRPr>
          </a:p>
        </p:txBody>
      </p:sp>
      <p:pic>
        <p:nvPicPr>
          <p:cNvPr id="3074" name="Picture 2" descr="C:\Users\mnuzzo\AppData\Local\Microsoft\Windows\Temporary Internet Files\Content.IE5\ZO04MCIF\MC90038933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213361"/>
            <a:ext cx="1056744" cy="818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5735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Autofit/>
          </a:bodyPr>
          <a:lstStyle/>
          <a:p>
            <a:r>
              <a:rPr lang="en-US" sz="2000" b="1" dirty="0" smtClean="0">
                <a:solidFill>
                  <a:schemeClr val="accent1">
                    <a:lumMod val="75000"/>
                  </a:schemeClr>
                </a:solidFill>
                <a:latin typeface="Arial" pitchFamily="34" charset="0"/>
                <a:cs typeface="Arial" pitchFamily="34" charset="0"/>
              </a:rPr>
              <a:t/>
            </a:r>
            <a:br>
              <a:rPr lang="en-US" sz="2000" b="1" dirty="0" smtClean="0">
                <a:solidFill>
                  <a:schemeClr val="accent1">
                    <a:lumMod val="75000"/>
                  </a:schemeClr>
                </a:solidFill>
                <a:latin typeface="Arial" pitchFamily="34" charset="0"/>
                <a:cs typeface="Arial" pitchFamily="34" charset="0"/>
              </a:rPr>
            </a:br>
            <a:r>
              <a:rPr lang="en-US" sz="2000" b="1" dirty="0" smtClean="0">
                <a:solidFill>
                  <a:schemeClr val="accent1">
                    <a:lumMod val="75000"/>
                  </a:schemeClr>
                </a:solidFill>
                <a:latin typeface="Arial" pitchFamily="34" charset="0"/>
                <a:cs typeface="Arial" pitchFamily="34" charset="0"/>
              </a:rPr>
              <a:t>Developing </a:t>
            </a:r>
            <a:r>
              <a:rPr lang="en-US" sz="2000" b="1" dirty="0">
                <a:solidFill>
                  <a:schemeClr val="accent1">
                    <a:lumMod val="75000"/>
                  </a:schemeClr>
                </a:solidFill>
                <a:latin typeface="Arial" pitchFamily="34" charset="0"/>
                <a:cs typeface="Arial" pitchFamily="34" charset="0"/>
              </a:rPr>
              <a:t>Literacy in the World Language Classroom, Part </a:t>
            </a:r>
            <a:r>
              <a:rPr lang="en-US" sz="2000" b="1" dirty="0" smtClean="0">
                <a:solidFill>
                  <a:schemeClr val="accent1">
                    <a:lumMod val="75000"/>
                  </a:schemeClr>
                </a:solidFill>
                <a:latin typeface="Arial" pitchFamily="34" charset="0"/>
                <a:cs typeface="Arial" pitchFamily="34" charset="0"/>
              </a:rPr>
              <a:t>II (Online – 2 PLP points)</a:t>
            </a:r>
            <a:r>
              <a:rPr lang="en-US" sz="2000" b="1" dirty="0">
                <a:solidFill>
                  <a:schemeClr val="accent1">
                    <a:lumMod val="75000"/>
                  </a:schemeClr>
                </a:solidFill>
                <a:latin typeface="Arial" pitchFamily="34" charset="0"/>
                <a:cs typeface="Arial" pitchFamily="34" charset="0"/>
              </a:rPr>
              <a:t/>
            </a:r>
            <a:br>
              <a:rPr lang="en-US" sz="2000" b="1" dirty="0">
                <a:solidFill>
                  <a:schemeClr val="accent1">
                    <a:lumMod val="75000"/>
                  </a:schemeClr>
                </a:solidFill>
                <a:latin typeface="Arial" pitchFamily="34" charset="0"/>
                <a:cs typeface="Arial" pitchFamily="34" charset="0"/>
              </a:rPr>
            </a:br>
            <a:endParaRPr lang="en-US" sz="2000" dirty="0"/>
          </a:p>
        </p:txBody>
      </p:sp>
      <p:sp>
        <p:nvSpPr>
          <p:cNvPr id="3" name="Content Placeholder 2"/>
          <p:cNvSpPr>
            <a:spLocks noGrp="1"/>
          </p:cNvSpPr>
          <p:nvPr>
            <p:ph idx="1"/>
          </p:nvPr>
        </p:nvSpPr>
        <p:spPr>
          <a:xfrm>
            <a:off x="457200" y="1524000"/>
            <a:ext cx="8229600" cy="4724400"/>
          </a:xfrm>
        </p:spPr>
        <p:txBody>
          <a:bodyPr>
            <a:normAutofit fontScale="40000" lnSpcReduction="20000"/>
          </a:bodyPr>
          <a:lstStyle/>
          <a:p>
            <a:pPr marL="0" indent="0">
              <a:buNone/>
            </a:pPr>
            <a:r>
              <a:rPr lang="en-US" sz="4000" b="1" dirty="0" smtClean="0">
                <a:solidFill>
                  <a:schemeClr val="accent1">
                    <a:lumMod val="75000"/>
                  </a:schemeClr>
                </a:solidFill>
                <a:ea typeface="+mj-ea"/>
                <a:cs typeface="Arial" pitchFamily="34" charset="0"/>
              </a:rPr>
              <a:t>Teachers </a:t>
            </a:r>
            <a:r>
              <a:rPr lang="en-US" sz="4000" b="1" dirty="0">
                <a:solidFill>
                  <a:schemeClr val="accent1">
                    <a:lumMod val="75000"/>
                  </a:schemeClr>
                </a:solidFill>
                <a:ea typeface="+mj-ea"/>
                <a:cs typeface="Arial" pitchFamily="34" charset="0"/>
              </a:rPr>
              <a:t>will be able to</a:t>
            </a:r>
            <a:r>
              <a:rPr lang="en-US" sz="4000" b="1" dirty="0" smtClean="0">
                <a:solidFill>
                  <a:schemeClr val="accent1">
                    <a:lumMod val="75000"/>
                  </a:schemeClr>
                </a:solidFill>
                <a:ea typeface="+mj-ea"/>
                <a:cs typeface="Arial" pitchFamily="34" charset="0"/>
              </a:rPr>
              <a:t>…</a:t>
            </a:r>
          </a:p>
          <a:p>
            <a:pPr marL="0" indent="0">
              <a:buNone/>
            </a:pPr>
            <a:endParaRPr lang="en-US" sz="2100" b="1" dirty="0">
              <a:solidFill>
                <a:schemeClr val="accent1">
                  <a:lumMod val="75000"/>
                </a:schemeClr>
              </a:solidFill>
              <a:ea typeface="+mj-ea"/>
              <a:cs typeface="Arial" pitchFamily="34" charset="0"/>
            </a:endParaRPr>
          </a:p>
          <a:p>
            <a:r>
              <a:rPr lang="en-US" sz="4000" b="1" dirty="0" smtClean="0">
                <a:solidFill>
                  <a:schemeClr val="accent1">
                    <a:lumMod val="75000"/>
                  </a:schemeClr>
                </a:solidFill>
                <a:ea typeface="+mj-ea"/>
                <a:cs typeface="Arial" pitchFamily="34" charset="0"/>
              </a:rPr>
              <a:t>share with colleagues the implementation </a:t>
            </a:r>
            <a:r>
              <a:rPr lang="en-US" sz="4000" b="1" dirty="0">
                <a:solidFill>
                  <a:schemeClr val="accent1">
                    <a:lumMod val="75000"/>
                  </a:schemeClr>
                </a:solidFill>
                <a:ea typeface="+mj-ea"/>
                <a:cs typeface="Arial" pitchFamily="34" charset="0"/>
              </a:rPr>
              <a:t>of reading and writing </a:t>
            </a:r>
            <a:r>
              <a:rPr lang="en-US" sz="4000" b="1" dirty="0" smtClean="0">
                <a:solidFill>
                  <a:schemeClr val="accent1">
                    <a:lumMod val="75000"/>
                  </a:schemeClr>
                </a:solidFill>
                <a:ea typeface="+mj-ea"/>
                <a:cs typeface="Arial" pitchFamily="34" charset="0"/>
              </a:rPr>
              <a:t>strategies/activities used in their classroom.</a:t>
            </a:r>
          </a:p>
          <a:p>
            <a:r>
              <a:rPr lang="en-US" sz="4000" b="1" dirty="0" smtClean="0">
                <a:solidFill>
                  <a:schemeClr val="accent1">
                    <a:lumMod val="75000"/>
                  </a:schemeClr>
                </a:solidFill>
                <a:ea typeface="+mj-ea"/>
                <a:cs typeface="Arial" pitchFamily="34" charset="0"/>
              </a:rPr>
              <a:t>Evaluate the impact on instruction and students’ learning.</a:t>
            </a:r>
          </a:p>
          <a:p>
            <a:pPr marL="0" indent="0">
              <a:buNone/>
            </a:pPr>
            <a:endParaRPr lang="en-US" sz="2900" b="1" dirty="0">
              <a:solidFill>
                <a:schemeClr val="accent1">
                  <a:lumMod val="75000"/>
                </a:schemeClr>
              </a:solidFill>
              <a:ea typeface="+mj-ea"/>
              <a:cs typeface="Arial" pitchFamily="34" charset="0"/>
            </a:endParaRPr>
          </a:p>
          <a:p>
            <a:pPr marL="0" indent="0">
              <a:buNone/>
            </a:pPr>
            <a:r>
              <a:rPr lang="en-US" sz="4000" b="1" dirty="0" smtClean="0">
                <a:solidFill>
                  <a:schemeClr val="accent1">
                    <a:lumMod val="75000"/>
                  </a:schemeClr>
                </a:solidFill>
                <a:ea typeface="+mj-ea"/>
                <a:cs typeface="Arial" pitchFamily="34" charset="0"/>
              </a:rPr>
              <a:t>Tasks required to receive PLP points:</a:t>
            </a:r>
          </a:p>
          <a:p>
            <a:pPr marL="0" indent="0">
              <a:buNone/>
            </a:pPr>
            <a:endParaRPr lang="en-US" sz="2900" b="1" dirty="0" smtClean="0">
              <a:solidFill>
                <a:schemeClr val="accent1">
                  <a:lumMod val="75000"/>
                </a:schemeClr>
              </a:solidFill>
              <a:ea typeface="+mj-ea"/>
              <a:cs typeface="Arial" pitchFamily="34" charset="0"/>
            </a:endParaRPr>
          </a:p>
          <a:p>
            <a:pPr>
              <a:buFont typeface="+mj-lt"/>
              <a:buAutoNum type="arabicPeriod"/>
            </a:pPr>
            <a:r>
              <a:rPr lang="en-US" sz="4000" b="1" dirty="0" smtClean="0">
                <a:solidFill>
                  <a:schemeClr val="accent1">
                    <a:lumMod val="75000"/>
                  </a:schemeClr>
                </a:solidFill>
                <a:ea typeface="+mj-ea"/>
                <a:cs typeface="Arial" pitchFamily="34" charset="0"/>
              </a:rPr>
              <a:t>Post a brief introduction of yourself (e.g., what you  teach and what levels)</a:t>
            </a:r>
          </a:p>
          <a:p>
            <a:pPr>
              <a:buFont typeface="+mj-lt"/>
              <a:buAutoNum type="arabicPeriod"/>
            </a:pPr>
            <a:r>
              <a:rPr lang="en-US" sz="4000" b="1" dirty="0" smtClean="0">
                <a:solidFill>
                  <a:schemeClr val="accent1">
                    <a:lumMod val="75000"/>
                  </a:schemeClr>
                </a:solidFill>
                <a:ea typeface="+mj-ea"/>
                <a:cs typeface="Arial" pitchFamily="34" charset="0"/>
              </a:rPr>
              <a:t>Post a summary of one writing and one reading strategy/activity that you implemented in your classroom. Give enough information for colleagues to understand what you did (process and content).</a:t>
            </a:r>
          </a:p>
          <a:p>
            <a:pPr>
              <a:buFont typeface="+mj-lt"/>
              <a:buAutoNum type="arabicPeriod"/>
            </a:pPr>
            <a:r>
              <a:rPr lang="en-US" sz="4000" b="1" dirty="0" smtClean="0">
                <a:solidFill>
                  <a:schemeClr val="accent1">
                    <a:lumMod val="75000"/>
                  </a:schemeClr>
                </a:solidFill>
                <a:ea typeface="+mj-ea"/>
                <a:cs typeface="Arial" pitchFamily="34" charset="0"/>
              </a:rPr>
              <a:t>Give constructive feedback to at least two colleagues.</a:t>
            </a:r>
          </a:p>
          <a:p>
            <a:endParaRPr lang="en-US" sz="1600" b="1" dirty="0">
              <a:solidFill>
                <a:schemeClr val="accent1">
                  <a:lumMod val="75000"/>
                </a:schemeClr>
              </a:solidFill>
              <a:ea typeface="+mj-ea"/>
              <a:cs typeface="Arial" pitchFamily="34" charset="0"/>
            </a:endParaRPr>
          </a:p>
          <a:p>
            <a:endParaRPr lang="en-US" sz="1600" b="1" dirty="0" smtClean="0">
              <a:solidFill>
                <a:schemeClr val="accent1">
                  <a:lumMod val="75000"/>
                </a:schemeClr>
              </a:solidFill>
              <a:ea typeface="+mj-ea"/>
              <a:cs typeface="Arial" pitchFamily="34" charset="0"/>
            </a:endParaRPr>
          </a:p>
          <a:p>
            <a:endParaRPr lang="en-US" sz="1600" b="1" dirty="0">
              <a:solidFill>
                <a:schemeClr val="accent1">
                  <a:lumMod val="75000"/>
                </a:schemeClr>
              </a:solidFill>
              <a:ea typeface="+mj-ea"/>
              <a:cs typeface="Arial" pitchFamily="34" charset="0"/>
            </a:endParaRPr>
          </a:p>
          <a:p>
            <a:endParaRPr lang="en-US" sz="1600" b="1" dirty="0" smtClean="0">
              <a:solidFill>
                <a:schemeClr val="accent1">
                  <a:lumMod val="75000"/>
                </a:schemeClr>
              </a:solidFill>
              <a:ea typeface="+mj-ea"/>
              <a:cs typeface="Arial" pitchFamily="34" charset="0"/>
            </a:endParaRPr>
          </a:p>
          <a:p>
            <a:endParaRPr lang="en-US" sz="1600" b="1" dirty="0">
              <a:solidFill>
                <a:schemeClr val="accent1">
                  <a:lumMod val="75000"/>
                </a:schemeClr>
              </a:solidFill>
              <a:ea typeface="+mj-ea"/>
              <a:cs typeface="Arial" pitchFamily="34" charset="0"/>
            </a:endParaRPr>
          </a:p>
          <a:p>
            <a:endParaRPr lang="en-US" sz="1600" b="1" dirty="0" smtClean="0">
              <a:solidFill>
                <a:schemeClr val="accent1">
                  <a:lumMod val="75000"/>
                </a:schemeClr>
              </a:solidFill>
              <a:ea typeface="+mj-ea"/>
              <a:cs typeface="Arial" pitchFamily="34" charset="0"/>
            </a:endParaRPr>
          </a:p>
          <a:p>
            <a:endParaRPr lang="en-US" sz="1600" b="1" dirty="0">
              <a:solidFill>
                <a:schemeClr val="accent1">
                  <a:lumMod val="75000"/>
                </a:schemeClr>
              </a:solidFill>
              <a:ea typeface="+mj-ea"/>
              <a:cs typeface="Arial" pitchFamily="34" charset="0"/>
            </a:endParaRPr>
          </a:p>
          <a:p>
            <a:endParaRPr lang="en-US" sz="1600" b="1" dirty="0" smtClean="0">
              <a:solidFill>
                <a:schemeClr val="accent1">
                  <a:lumMod val="75000"/>
                </a:schemeClr>
              </a:solidFill>
              <a:ea typeface="+mj-ea"/>
              <a:cs typeface="Arial" pitchFamily="34" charset="0"/>
            </a:endParaRPr>
          </a:p>
          <a:p>
            <a:pPr marL="0" indent="0">
              <a:buNone/>
            </a:pPr>
            <a:endParaRPr lang="en-US" sz="1600" b="1" dirty="0">
              <a:solidFill>
                <a:schemeClr val="accent1">
                  <a:lumMod val="75000"/>
                </a:schemeClr>
              </a:solidFill>
              <a:ea typeface="+mj-ea"/>
              <a:cs typeface="Arial" pitchFamily="34" charset="0"/>
            </a:endParaRPr>
          </a:p>
          <a:p>
            <a:pPr marL="0" indent="0">
              <a:buNone/>
            </a:pPr>
            <a:endParaRPr lang="en-US" sz="1600" b="1" dirty="0" smtClean="0">
              <a:solidFill>
                <a:schemeClr val="accent1">
                  <a:lumMod val="75000"/>
                </a:schemeClr>
              </a:solidFill>
              <a:ea typeface="+mj-ea"/>
              <a:cs typeface="Arial" pitchFamily="34" charset="0"/>
            </a:endParaRPr>
          </a:p>
          <a:p>
            <a:pPr marL="0" indent="0">
              <a:buNone/>
            </a:pPr>
            <a:endParaRPr lang="en-US" sz="1600" b="1" dirty="0">
              <a:solidFill>
                <a:schemeClr val="accent1">
                  <a:lumMod val="75000"/>
                </a:schemeClr>
              </a:solidFill>
              <a:ea typeface="+mj-ea"/>
              <a:cs typeface="Arial" pitchFamily="34" charset="0"/>
            </a:endParaRPr>
          </a:p>
          <a:p>
            <a:endParaRPr lang="en-US" sz="1600" b="1" dirty="0" smtClean="0">
              <a:solidFill>
                <a:schemeClr val="accent1">
                  <a:lumMod val="75000"/>
                </a:schemeClr>
              </a:solidFill>
              <a:ea typeface="+mj-ea"/>
              <a:cs typeface="Arial" pitchFamily="34" charset="0"/>
            </a:endParaRPr>
          </a:p>
          <a:p>
            <a:endParaRPr lang="en-US" sz="1900" b="1" dirty="0">
              <a:solidFill>
                <a:schemeClr val="accent1">
                  <a:lumMod val="75000"/>
                </a:schemeClr>
              </a:solidFill>
              <a:ea typeface="+mj-ea"/>
              <a:cs typeface="Arial" pitchFamily="34" charset="0"/>
            </a:endParaRPr>
          </a:p>
          <a:p>
            <a:pPr marL="0" indent="0">
              <a:buNone/>
            </a:pPr>
            <a:r>
              <a:rPr lang="en-US" sz="3000" b="1" dirty="0" smtClean="0">
                <a:solidFill>
                  <a:schemeClr val="accent1">
                    <a:lumMod val="75000"/>
                  </a:schemeClr>
                </a:solidFill>
                <a:cs typeface="Arial" pitchFamily="34" charset="0"/>
              </a:rPr>
              <a:t>PREREQUISITE</a:t>
            </a:r>
            <a:r>
              <a:rPr lang="en-US" sz="3000" b="1" dirty="0">
                <a:solidFill>
                  <a:schemeClr val="accent1">
                    <a:lumMod val="75000"/>
                  </a:schemeClr>
                </a:solidFill>
                <a:cs typeface="Arial" pitchFamily="34" charset="0"/>
              </a:rPr>
              <a:t>: Participants must have completed Developing Literacy in the World Language Classroom, Part I prior to taking this course.</a:t>
            </a:r>
          </a:p>
          <a:p>
            <a:pPr marL="0" indent="0">
              <a:buNone/>
            </a:pPr>
            <a:endParaRPr lang="en-US" sz="1600" b="1" dirty="0">
              <a:solidFill>
                <a:schemeClr val="accent1">
                  <a:lumMod val="75000"/>
                </a:schemeClr>
              </a:solidFill>
              <a:ea typeface="+mj-ea"/>
              <a:cs typeface="Arial" pitchFamily="34" charset="0"/>
            </a:endParaRPr>
          </a:p>
        </p:txBody>
      </p:sp>
    </p:spTree>
    <p:extLst>
      <p:ext uri="{BB962C8B-B14F-4D97-AF65-F5344CB8AC3E}">
        <p14:creationId xmlns:p14="http://schemas.microsoft.com/office/powerpoint/2010/main" val="13099731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51617086"/>
              </p:ext>
            </p:extLst>
          </p:nvPr>
        </p:nvGraphicFramePr>
        <p:xfrm>
          <a:off x="700793" y="762000"/>
          <a:ext cx="7391400" cy="4652164"/>
        </p:xfrm>
        <a:graphic>
          <a:graphicData uri="http://schemas.openxmlformats.org/drawingml/2006/table">
            <a:tbl>
              <a:tblPr firstRow="1" firstCol="1" bandRow="1">
                <a:tableStyleId>{5C22544A-7EE6-4342-B048-85BDC9FD1C3A}</a:tableStyleId>
              </a:tblPr>
              <a:tblGrid>
                <a:gridCol w="7391400"/>
              </a:tblGrid>
              <a:tr h="1236460">
                <a:tc>
                  <a:txBody>
                    <a:bodyPr/>
                    <a:lstStyle/>
                    <a:p>
                      <a:pPr marL="0" marR="0" algn="ctr">
                        <a:lnSpc>
                          <a:spcPct val="115000"/>
                        </a:lnSpc>
                        <a:spcBef>
                          <a:spcPts val="0"/>
                        </a:spcBef>
                        <a:spcAft>
                          <a:spcPts val="0"/>
                        </a:spcAft>
                      </a:pPr>
                      <a:endParaRPr lang="en-US" sz="1600" dirty="0" smtClean="0">
                        <a:effectLst/>
                      </a:endParaRPr>
                    </a:p>
                    <a:p>
                      <a:pPr marL="0" marR="0" algn="ctr">
                        <a:lnSpc>
                          <a:spcPct val="115000"/>
                        </a:lnSpc>
                        <a:spcBef>
                          <a:spcPts val="0"/>
                        </a:spcBef>
                        <a:spcAft>
                          <a:spcPts val="0"/>
                        </a:spcAft>
                      </a:pPr>
                      <a:r>
                        <a:rPr lang="en-US" sz="1600" dirty="0" smtClean="0">
                          <a:effectLst/>
                        </a:rPr>
                        <a:t>Entrance </a:t>
                      </a:r>
                      <a:r>
                        <a:rPr lang="en-US" sz="1600" dirty="0">
                          <a:effectLst/>
                        </a:rPr>
                        <a:t>Ticket for</a:t>
                      </a:r>
                    </a:p>
                    <a:p>
                      <a:pPr marL="0" marR="0" algn="ctr">
                        <a:lnSpc>
                          <a:spcPct val="115000"/>
                        </a:lnSpc>
                        <a:spcBef>
                          <a:spcPts val="0"/>
                        </a:spcBef>
                        <a:spcAft>
                          <a:spcPts val="0"/>
                        </a:spcAft>
                      </a:pPr>
                      <a:r>
                        <a:rPr lang="en-US" sz="2000" dirty="0">
                          <a:effectLst/>
                        </a:rPr>
                        <a:t>___________</a:t>
                      </a:r>
                      <a:endParaRPr lang="en-US" sz="1100" dirty="0">
                        <a:effectLst/>
                      </a:endParaRPr>
                    </a:p>
                    <a:p>
                      <a:pPr marL="0" marR="0" algn="ctr">
                        <a:lnSpc>
                          <a:spcPct val="115000"/>
                        </a:lnSpc>
                        <a:spcBef>
                          <a:spcPts val="0"/>
                        </a:spcBef>
                        <a:spcAft>
                          <a:spcPts val="0"/>
                        </a:spcAft>
                      </a:pPr>
                      <a:r>
                        <a:rPr lang="en-US" sz="2000" dirty="0">
                          <a:effectLst/>
                        </a:rPr>
                        <a:t> </a:t>
                      </a:r>
                      <a:endParaRPr lang="en-US" sz="1100" dirty="0">
                        <a:solidFill>
                          <a:schemeClr val="tx1"/>
                        </a:solidFill>
                        <a:effectLst/>
                        <a:latin typeface="Arial" pitchFamily="34" charset="0"/>
                        <a:ea typeface="SimSun"/>
                        <a:cs typeface="Arial" pitchFamily="34" charset="0"/>
                      </a:endParaRPr>
                    </a:p>
                  </a:txBody>
                  <a:tcPr marL="68580" marR="68580" marT="0" marB="0"/>
                </a:tc>
              </a:tr>
              <a:tr h="741870">
                <a:tc>
                  <a:txBody>
                    <a:bodyPr/>
                    <a:lstStyle/>
                    <a:p>
                      <a:pPr marL="0" marR="0">
                        <a:lnSpc>
                          <a:spcPct val="115000"/>
                        </a:lnSpc>
                        <a:spcBef>
                          <a:spcPts val="0"/>
                        </a:spcBef>
                        <a:spcAft>
                          <a:spcPts val="0"/>
                        </a:spcAft>
                      </a:pPr>
                      <a:r>
                        <a:rPr lang="en-US" sz="1600" dirty="0">
                          <a:effectLst/>
                        </a:rPr>
                        <a:t>Please share a strategy that you have found successful to help your students develop reading and/or writing skills in the language that you teach.</a:t>
                      </a:r>
                      <a:endParaRPr lang="en-US" sz="1600" dirty="0">
                        <a:solidFill>
                          <a:schemeClr val="tx1"/>
                        </a:solidFill>
                        <a:effectLst/>
                        <a:latin typeface="Arial" pitchFamily="34" charset="0"/>
                        <a:ea typeface="SimSun"/>
                        <a:cs typeface="Arial" pitchFamily="34" charset="0"/>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r h="378346">
                <a:tc>
                  <a:txBody>
                    <a:bodyPr/>
                    <a:lstStyle/>
                    <a:p>
                      <a:pPr marL="0" marR="0">
                        <a:lnSpc>
                          <a:spcPct val="200000"/>
                        </a:lnSpc>
                        <a:spcBef>
                          <a:spcPts val="0"/>
                        </a:spcBef>
                        <a:spcAft>
                          <a:spcPts val="0"/>
                        </a:spcAft>
                      </a:pPr>
                      <a:r>
                        <a:rPr lang="en-US" sz="1200" dirty="0">
                          <a:effectLst/>
                        </a:rPr>
                        <a:t> </a:t>
                      </a:r>
                      <a:endParaRPr lang="en-US" sz="1100" dirty="0">
                        <a:solidFill>
                          <a:schemeClr val="tx1"/>
                        </a:solidFill>
                        <a:effectLst/>
                        <a:latin typeface="Calibri"/>
                        <a:ea typeface="SimSun"/>
                        <a:cs typeface="Arial"/>
                      </a:endParaRPr>
                    </a:p>
                  </a:txBody>
                  <a:tcPr marL="68580" marR="68580" marT="0" marB="0"/>
                </a:tc>
              </a:tr>
            </a:tbl>
          </a:graphicData>
        </a:graphic>
      </p:graphicFrame>
      <p:pic>
        <p:nvPicPr>
          <p:cNvPr id="2049" name="Picture 1" descr="MC90038950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914400"/>
            <a:ext cx="866775" cy="103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823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457200"/>
            <a:ext cx="8534400" cy="6553200"/>
          </a:xfrm>
        </p:spPr>
        <p:txBody>
          <a:bodyPr>
            <a:normAutofit/>
          </a:bodyPr>
          <a:lstStyle/>
          <a:p>
            <a:pPr algn="l"/>
            <a:r>
              <a:rPr lang="en-US" sz="1800" b="1" u="sng" dirty="0">
                <a:solidFill>
                  <a:schemeClr val="accent1">
                    <a:lumMod val="75000"/>
                  </a:schemeClr>
                </a:solidFill>
                <a:latin typeface="+mn-lt"/>
                <a:ea typeface="+mj-ea"/>
                <a:cs typeface="+mj-cs"/>
              </a:rPr>
              <a:t>Session Goals</a:t>
            </a:r>
          </a:p>
          <a:p>
            <a:pPr algn="l"/>
            <a:endParaRPr lang="en-US" sz="800" b="1" dirty="0">
              <a:solidFill>
                <a:schemeClr val="accent1">
                  <a:lumMod val="75000"/>
                </a:schemeClr>
              </a:solidFill>
              <a:latin typeface="+mn-lt"/>
              <a:ea typeface="+mj-ea"/>
              <a:cs typeface="+mj-cs"/>
            </a:endParaRPr>
          </a:p>
          <a:p>
            <a:pPr marL="339725" indent="-339725" algn="l">
              <a:buClr>
                <a:schemeClr val="accent1">
                  <a:lumMod val="75000"/>
                </a:schemeClr>
              </a:buClr>
              <a:buFont typeface="Arial" pitchFamily="34" charset="0"/>
              <a:buChar char="•"/>
            </a:pPr>
            <a:r>
              <a:rPr lang="en-US" sz="1600" b="1" dirty="0">
                <a:solidFill>
                  <a:schemeClr val="accent1">
                    <a:lumMod val="75000"/>
                  </a:schemeClr>
                </a:solidFill>
                <a:latin typeface="+mn-lt"/>
                <a:ea typeface="+mj-ea"/>
                <a:cs typeface="+mj-cs"/>
              </a:rPr>
              <a:t>Increase </a:t>
            </a:r>
            <a:r>
              <a:rPr lang="en-US" sz="1600" b="1" dirty="0" smtClean="0">
                <a:solidFill>
                  <a:schemeClr val="accent1">
                    <a:lumMod val="75000"/>
                  </a:schemeClr>
                </a:solidFill>
                <a:latin typeface="+mn-lt"/>
                <a:ea typeface="+mj-ea"/>
                <a:cs typeface="+mj-cs"/>
              </a:rPr>
              <a:t>knowledge </a:t>
            </a:r>
            <a:r>
              <a:rPr lang="en-US" sz="1600" b="1" dirty="0">
                <a:solidFill>
                  <a:schemeClr val="accent1">
                    <a:lumMod val="75000"/>
                  </a:schemeClr>
                </a:solidFill>
                <a:latin typeface="+mn-lt"/>
                <a:ea typeface="+mj-ea"/>
                <a:cs typeface="+mj-cs"/>
              </a:rPr>
              <a:t>of reading </a:t>
            </a:r>
            <a:r>
              <a:rPr lang="en-US" sz="1600" b="1" dirty="0" smtClean="0">
                <a:solidFill>
                  <a:schemeClr val="accent1">
                    <a:lumMod val="75000"/>
                  </a:schemeClr>
                </a:solidFill>
                <a:latin typeface="+mn-lt"/>
                <a:ea typeface="+mj-ea"/>
                <a:cs typeface="+mj-cs"/>
              </a:rPr>
              <a:t>and writing strategies</a:t>
            </a:r>
            <a:endParaRPr lang="en-US" sz="1600" b="1" dirty="0">
              <a:solidFill>
                <a:schemeClr val="accent1">
                  <a:lumMod val="75000"/>
                </a:schemeClr>
              </a:solidFill>
              <a:latin typeface="+mn-lt"/>
              <a:ea typeface="+mj-ea"/>
              <a:cs typeface="+mj-cs"/>
            </a:endParaRPr>
          </a:p>
          <a:p>
            <a:pPr marL="339725" indent="-339725" algn="l">
              <a:buClr>
                <a:schemeClr val="accent1">
                  <a:lumMod val="75000"/>
                </a:schemeClr>
              </a:buClr>
              <a:buFont typeface="Arial" pitchFamily="34" charset="0"/>
              <a:buChar char="•"/>
            </a:pPr>
            <a:r>
              <a:rPr lang="en-US" sz="1600" b="1" dirty="0" smtClean="0">
                <a:solidFill>
                  <a:schemeClr val="accent1">
                    <a:lumMod val="75000"/>
                  </a:schemeClr>
                </a:solidFill>
                <a:latin typeface="+mn-lt"/>
                <a:ea typeface="+mj-ea"/>
                <a:cs typeface="+mj-cs"/>
              </a:rPr>
              <a:t>Increase </a:t>
            </a:r>
            <a:r>
              <a:rPr lang="en-US" sz="1600" b="1" dirty="0">
                <a:solidFill>
                  <a:schemeClr val="accent1">
                    <a:lumMod val="75000"/>
                  </a:schemeClr>
                </a:solidFill>
                <a:latin typeface="+mn-lt"/>
                <a:ea typeface="+mj-ea"/>
                <a:cs typeface="+mj-cs"/>
              </a:rPr>
              <a:t>use of reading </a:t>
            </a:r>
            <a:r>
              <a:rPr lang="en-US" sz="1600" b="1" dirty="0" smtClean="0">
                <a:solidFill>
                  <a:schemeClr val="accent1">
                    <a:lumMod val="75000"/>
                  </a:schemeClr>
                </a:solidFill>
                <a:latin typeface="+mn-lt"/>
                <a:ea typeface="+mj-ea"/>
                <a:cs typeface="+mj-cs"/>
              </a:rPr>
              <a:t>and writing strategies</a:t>
            </a:r>
            <a:endParaRPr lang="en-US" sz="1600" b="1" dirty="0">
              <a:solidFill>
                <a:schemeClr val="accent1">
                  <a:lumMod val="75000"/>
                </a:schemeClr>
              </a:solidFill>
              <a:latin typeface="+mn-lt"/>
              <a:ea typeface="+mj-ea"/>
              <a:cs typeface="+mj-cs"/>
            </a:endParaRPr>
          </a:p>
          <a:p>
            <a:pPr algn="l">
              <a:buClr>
                <a:srgbClr val="0066FF"/>
              </a:buClr>
            </a:pPr>
            <a:endParaRPr lang="en-US" sz="800" b="1" dirty="0" smtClean="0">
              <a:solidFill>
                <a:schemeClr val="accent1">
                  <a:lumMod val="75000"/>
                </a:schemeClr>
              </a:solidFill>
              <a:latin typeface="+mn-lt"/>
              <a:ea typeface="+mj-ea"/>
              <a:cs typeface="+mj-cs"/>
            </a:endParaRPr>
          </a:p>
          <a:p>
            <a:pPr algn="l">
              <a:buClr>
                <a:srgbClr val="0066FF"/>
              </a:buClr>
            </a:pPr>
            <a:r>
              <a:rPr lang="en-US" sz="1800" b="1" u="sng" dirty="0" smtClean="0">
                <a:solidFill>
                  <a:schemeClr val="accent1">
                    <a:lumMod val="75000"/>
                  </a:schemeClr>
                </a:solidFill>
                <a:latin typeface="+mn-lt"/>
                <a:ea typeface="+mj-ea"/>
                <a:cs typeface="+mj-cs"/>
              </a:rPr>
              <a:t>Enduring Understandings</a:t>
            </a:r>
            <a:endParaRPr lang="en-US" sz="1800" b="1" u="sng" dirty="0">
              <a:solidFill>
                <a:schemeClr val="accent1">
                  <a:lumMod val="75000"/>
                </a:schemeClr>
              </a:solidFill>
              <a:latin typeface="+mn-lt"/>
              <a:ea typeface="+mj-ea"/>
              <a:cs typeface="+mj-cs"/>
            </a:endParaRPr>
          </a:p>
          <a:p>
            <a:pPr algn="l">
              <a:buClr>
                <a:srgbClr val="0066FF"/>
              </a:buClr>
            </a:pPr>
            <a:endParaRPr lang="en-US" sz="800" b="1" dirty="0">
              <a:solidFill>
                <a:schemeClr val="accent1">
                  <a:lumMod val="75000"/>
                </a:schemeClr>
              </a:solidFill>
              <a:latin typeface="+mn-lt"/>
              <a:ea typeface="+mj-ea"/>
              <a:cs typeface="+mj-cs"/>
            </a:endParaRPr>
          </a:p>
          <a:p>
            <a:pPr marL="285750" lvl="0" indent="-285750" algn="l">
              <a:buFont typeface="Arial" pitchFamily="34" charset="0"/>
              <a:buChar char="•"/>
            </a:pPr>
            <a:r>
              <a:rPr lang="en-US" sz="1600" b="1" dirty="0">
                <a:solidFill>
                  <a:schemeClr val="accent1">
                    <a:lumMod val="75000"/>
                  </a:schemeClr>
                </a:solidFill>
                <a:latin typeface="+mn-lt"/>
                <a:ea typeface="+mj-ea"/>
                <a:cs typeface="+mj-cs"/>
              </a:rPr>
              <a:t>Making and communicating meaning </a:t>
            </a:r>
            <a:r>
              <a:rPr lang="en-US" sz="1600" b="1" dirty="0" smtClean="0">
                <a:solidFill>
                  <a:schemeClr val="accent1">
                    <a:lumMod val="75000"/>
                  </a:schemeClr>
                </a:solidFill>
                <a:latin typeface="+mn-lt"/>
                <a:ea typeface="+mj-ea"/>
                <a:cs typeface="+mj-cs"/>
              </a:rPr>
              <a:t>is essential </a:t>
            </a:r>
            <a:r>
              <a:rPr lang="en-US" sz="1600" b="1" dirty="0">
                <a:solidFill>
                  <a:schemeClr val="accent1">
                    <a:lumMod val="75000"/>
                  </a:schemeClr>
                </a:solidFill>
                <a:latin typeface="+mn-lt"/>
                <a:ea typeface="+mj-ea"/>
                <a:cs typeface="+mj-cs"/>
              </a:rPr>
              <a:t>to communication in any language.</a:t>
            </a:r>
          </a:p>
          <a:p>
            <a:pPr marL="288925" lvl="0" indent="-288925" algn="l">
              <a:buClr>
                <a:schemeClr val="accent1">
                  <a:lumMod val="75000"/>
                </a:schemeClr>
              </a:buClr>
              <a:buFont typeface="Arial" pitchFamily="34" charset="0"/>
              <a:buChar char="•"/>
            </a:pPr>
            <a:r>
              <a:rPr lang="en-US" sz="1600" b="1" dirty="0" smtClean="0">
                <a:solidFill>
                  <a:schemeClr val="accent1">
                    <a:lumMod val="75000"/>
                  </a:schemeClr>
                </a:solidFill>
                <a:latin typeface="+mn-lt"/>
                <a:ea typeface="+mj-ea"/>
                <a:cs typeface="+mj-cs"/>
              </a:rPr>
              <a:t>Communication </a:t>
            </a:r>
            <a:r>
              <a:rPr lang="en-US" sz="1600" b="1" dirty="0">
                <a:solidFill>
                  <a:schemeClr val="accent1">
                    <a:lumMod val="75000"/>
                  </a:schemeClr>
                </a:solidFill>
                <a:latin typeface="+mn-lt"/>
                <a:ea typeface="+mj-ea"/>
                <a:cs typeface="+mj-cs"/>
              </a:rPr>
              <a:t>skills are not developed in isolation from each other.</a:t>
            </a:r>
          </a:p>
          <a:p>
            <a:pPr lvl="0" algn="l">
              <a:buClr>
                <a:srgbClr val="0066FF"/>
              </a:buClr>
            </a:pPr>
            <a:endParaRPr lang="en-US" sz="800" b="1" dirty="0" smtClean="0">
              <a:solidFill>
                <a:schemeClr val="accent1">
                  <a:lumMod val="75000"/>
                </a:schemeClr>
              </a:solidFill>
              <a:latin typeface="+mn-lt"/>
              <a:ea typeface="+mj-ea"/>
              <a:cs typeface="+mj-cs"/>
            </a:endParaRPr>
          </a:p>
          <a:p>
            <a:pPr lvl="0" algn="l">
              <a:buClr>
                <a:srgbClr val="0066FF"/>
              </a:buClr>
            </a:pPr>
            <a:r>
              <a:rPr lang="en-US" sz="1800" b="1" u="sng" dirty="0" smtClean="0">
                <a:solidFill>
                  <a:schemeClr val="accent1">
                    <a:lumMod val="75000"/>
                  </a:schemeClr>
                </a:solidFill>
                <a:latin typeface="+mn-lt"/>
                <a:ea typeface="+mj-ea"/>
                <a:cs typeface="+mj-cs"/>
              </a:rPr>
              <a:t>Essential </a:t>
            </a:r>
            <a:r>
              <a:rPr lang="en-US" sz="1800" b="1" u="sng" dirty="0">
                <a:solidFill>
                  <a:schemeClr val="accent1">
                    <a:lumMod val="75000"/>
                  </a:schemeClr>
                </a:solidFill>
                <a:latin typeface="+mn-lt"/>
                <a:ea typeface="+mj-ea"/>
                <a:cs typeface="+mj-cs"/>
              </a:rPr>
              <a:t>questions</a:t>
            </a:r>
          </a:p>
          <a:p>
            <a:pPr lvl="0" algn="l"/>
            <a:endParaRPr lang="en-US" sz="800" b="1" dirty="0">
              <a:solidFill>
                <a:schemeClr val="accent1">
                  <a:lumMod val="75000"/>
                </a:schemeClr>
              </a:solidFill>
              <a:latin typeface="+mn-lt"/>
              <a:ea typeface="+mj-ea"/>
              <a:cs typeface="+mj-cs"/>
            </a:endParaRPr>
          </a:p>
          <a:p>
            <a:pPr marL="342900" lvl="0" indent="-342900" algn="l">
              <a:buClr>
                <a:schemeClr val="accent1">
                  <a:lumMod val="75000"/>
                </a:schemeClr>
              </a:buClr>
              <a:buFont typeface="Arial" pitchFamily="34" charset="0"/>
              <a:buChar char="•"/>
            </a:pPr>
            <a:r>
              <a:rPr lang="en-US" sz="1600" b="1" dirty="0">
                <a:solidFill>
                  <a:schemeClr val="accent1">
                    <a:lumMod val="75000"/>
                  </a:schemeClr>
                </a:solidFill>
                <a:latin typeface="+mn-lt"/>
                <a:ea typeface="+mj-ea"/>
                <a:cs typeface="+mj-cs"/>
              </a:rPr>
              <a:t>How do language learners acquire reading </a:t>
            </a:r>
            <a:r>
              <a:rPr lang="en-US" sz="1600" b="1" dirty="0" smtClean="0">
                <a:solidFill>
                  <a:schemeClr val="accent1">
                    <a:lumMod val="75000"/>
                  </a:schemeClr>
                </a:solidFill>
                <a:latin typeface="+mn-lt"/>
                <a:ea typeface="+mj-ea"/>
                <a:cs typeface="+mj-cs"/>
              </a:rPr>
              <a:t>and writing skills</a:t>
            </a:r>
            <a:r>
              <a:rPr lang="en-US" sz="1600" b="1" dirty="0">
                <a:solidFill>
                  <a:schemeClr val="accent1">
                    <a:lumMod val="75000"/>
                  </a:schemeClr>
                </a:solidFill>
                <a:latin typeface="+mn-lt"/>
                <a:ea typeface="+mj-ea"/>
                <a:cs typeface="+mj-cs"/>
              </a:rPr>
              <a:t>?</a:t>
            </a:r>
          </a:p>
          <a:p>
            <a:pPr>
              <a:buClr>
                <a:srgbClr val="0066FF"/>
              </a:buClr>
            </a:pPr>
            <a:endParaRPr lang="en-US" sz="800" u="sng" dirty="0" smtClean="0">
              <a:solidFill>
                <a:srgbClr val="FFFFCC"/>
              </a:solidFill>
            </a:endParaRPr>
          </a:p>
          <a:p>
            <a:pPr algn="l"/>
            <a:r>
              <a:rPr lang="en-US" sz="1800" b="1" u="sng" dirty="0">
                <a:solidFill>
                  <a:schemeClr val="accent1">
                    <a:lumMod val="75000"/>
                  </a:schemeClr>
                </a:solidFill>
                <a:latin typeface="+mn-lt"/>
                <a:ea typeface="+mj-ea"/>
                <a:cs typeface="+mj-cs"/>
              </a:rPr>
              <a:t>Focus Questions</a:t>
            </a:r>
          </a:p>
          <a:p>
            <a:pPr algn="l"/>
            <a:endParaRPr lang="en-US" sz="800" b="1" dirty="0">
              <a:solidFill>
                <a:schemeClr val="accent1">
                  <a:lumMod val="75000"/>
                </a:schemeClr>
              </a:solidFill>
              <a:latin typeface="+mn-lt"/>
              <a:ea typeface="+mj-ea"/>
              <a:cs typeface="+mj-cs"/>
            </a:endParaRPr>
          </a:p>
          <a:p>
            <a:pPr marL="342900" lvl="0" indent="-342900" algn="l">
              <a:buClr>
                <a:schemeClr val="accent1">
                  <a:lumMod val="75000"/>
                </a:schemeClr>
              </a:buClr>
              <a:buFont typeface="Arial" pitchFamily="34" charset="0"/>
              <a:buChar char="•"/>
            </a:pPr>
            <a:r>
              <a:rPr lang="en-US" sz="1600" b="1" dirty="0">
                <a:solidFill>
                  <a:schemeClr val="accent1">
                    <a:lumMod val="75000"/>
                  </a:schemeClr>
                </a:solidFill>
                <a:latin typeface="+mn-lt"/>
                <a:ea typeface="+mj-ea"/>
                <a:cs typeface="+mj-cs"/>
              </a:rPr>
              <a:t>What </a:t>
            </a:r>
            <a:r>
              <a:rPr lang="en-US" sz="1600" b="1" dirty="0" smtClean="0">
                <a:solidFill>
                  <a:schemeClr val="accent1">
                    <a:lumMod val="75000"/>
                  </a:schemeClr>
                </a:solidFill>
                <a:latin typeface="+mn-lt"/>
                <a:ea typeface="+mj-ea"/>
                <a:cs typeface="+mj-cs"/>
              </a:rPr>
              <a:t>strategies </a:t>
            </a:r>
            <a:r>
              <a:rPr lang="en-US" sz="1600" b="1" dirty="0">
                <a:solidFill>
                  <a:schemeClr val="accent1">
                    <a:lumMod val="75000"/>
                  </a:schemeClr>
                </a:solidFill>
                <a:latin typeface="+mn-lt"/>
                <a:ea typeface="+mj-ea"/>
                <a:cs typeface="+mj-cs"/>
              </a:rPr>
              <a:t>help language learners develop reading </a:t>
            </a:r>
            <a:r>
              <a:rPr lang="en-US" sz="1600" b="1" dirty="0" smtClean="0">
                <a:solidFill>
                  <a:schemeClr val="accent1">
                    <a:lumMod val="75000"/>
                  </a:schemeClr>
                </a:solidFill>
                <a:latin typeface="+mn-lt"/>
                <a:ea typeface="+mj-ea"/>
                <a:cs typeface="+mj-cs"/>
              </a:rPr>
              <a:t>and writing skills</a:t>
            </a:r>
            <a:r>
              <a:rPr lang="en-US" sz="1600" b="1" dirty="0">
                <a:solidFill>
                  <a:schemeClr val="accent1">
                    <a:lumMod val="75000"/>
                  </a:schemeClr>
                </a:solidFill>
                <a:latin typeface="+mn-lt"/>
                <a:ea typeface="+mj-ea"/>
                <a:cs typeface="+mj-cs"/>
              </a:rPr>
              <a:t>?</a:t>
            </a:r>
          </a:p>
          <a:p>
            <a:pPr marL="342900" indent="-342900" algn="l">
              <a:buClr>
                <a:schemeClr val="accent1">
                  <a:lumMod val="75000"/>
                </a:schemeClr>
              </a:buClr>
              <a:buFont typeface="Arial" pitchFamily="34" charset="0"/>
              <a:buChar char="•"/>
            </a:pPr>
            <a:r>
              <a:rPr lang="en-US" sz="1600" b="1" dirty="0">
                <a:solidFill>
                  <a:schemeClr val="accent1">
                    <a:lumMod val="75000"/>
                  </a:schemeClr>
                </a:solidFill>
                <a:latin typeface="+mn-lt"/>
                <a:ea typeface="+mj-ea"/>
                <a:cs typeface="+mj-cs"/>
              </a:rPr>
              <a:t>How do language teachers select reading </a:t>
            </a:r>
            <a:r>
              <a:rPr lang="en-US" sz="1600" b="1" dirty="0" smtClean="0">
                <a:solidFill>
                  <a:schemeClr val="accent1">
                    <a:lumMod val="75000"/>
                  </a:schemeClr>
                </a:solidFill>
                <a:latin typeface="+mn-lt"/>
                <a:ea typeface="+mj-ea"/>
                <a:cs typeface="+mj-cs"/>
              </a:rPr>
              <a:t>and writing strategies  </a:t>
            </a:r>
            <a:r>
              <a:rPr lang="en-US" sz="1600" b="1" dirty="0">
                <a:solidFill>
                  <a:schemeClr val="accent1">
                    <a:lumMod val="75000"/>
                  </a:schemeClr>
                </a:solidFill>
                <a:latin typeface="+mn-lt"/>
                <a:ea typeface="+mj-ea"/>
                <a:cs typeface="+mj-cs"/>
              </a:rPr>
              <a:t>appropriate to the students’ level of proficiency in the </a:t>
            </a:r>
            <a:r>
              <a:rPr lang="en-US" sz="1600" b="1" dirty="0" smtClean="0">
                <a:solidFill>
                  <a:schemeClr val="accent1">
                    <a:lumMod val="75000"/>
                  </a:schemeClr>
                </a:solidFill>
                <a:latin typeface="+mn-lt"/>
                <a:ea typeface="+mj-ea"/>
                <a:cs typeface="+mj-cs"/>
              </a:rPr>
              <a:t>target language?      </a:t>
            </a:r>
          </a:p>
          <a:p>
            <a:pPr algn="l">
              <a:spcBef>
                <a:spcPts val="0"/>
              </a:spcBef>
              <a:buClr>
                <a:schemeClr val="accent1">
                  <a:lumMod val="75000"/>
                </a:schemeClr>
              </a:buClr>
            </a:pPr>
            <a:endParaRPr lang="en-US" sz="1600" b="1" dirty="0">
              <a:solidFill>
                <a:schemeClr val="accent1">
                  <a:lumMod val="75000"/>
                </a:schemeClr>
              </a:solidFill>
              <a:latin typeface="+mn-lt"/>
              <a:ea typeface="+mj-ea"/>
              <a:cs typeface="+mj-cs"/>
            </a:endParaRPr>
          </a:p>
          <a:p>
            <a:pPr algn="l">
              <a:buClr>
                <a:schemeClr val="accent1">
                  <a:lumMod val="75000"/>
                </a:schemeClr>
              </a:buClr>
            </a:pPr>
            <a:endParaRPr lang="en-US" sz="1600" b="1" dirty="0">
              <a:solidFill>
                <a:schemeClr val="accent1">
                  <a:lumMod val="75000"/>
                </a:schemeClr>
              </a:solidFill>
              <a:latin typeface="+mn-lt"/>
              <a:ea typeface="+mj-ea"/>
              <a:cs typeface="+mj-cs"/>
            </a:endParaRPr>
          </a:p>
          <a:p>
            <a:pPr marL="285750" lvl="0" indent="-285750" algn="l">
              <a:buFont typeface="Arial" pitchFamily="34" charset="0"/>
              <a:buChar char="•"/>
            </a:pPr>
            <a:endParaRPr lang="en-US" sz="1600" b="1" dirty="0" smtClean="0">
              <a:solidFill>
                <a:schemeClr val="accent1">
                  <a:lumMod val="75000"/>
                </a:schemeClr>
              </a:solidFill>
              <a:latin typeface="+mn-lt"/>
              <a:ea typeface="+mj-ea"/>
              <a:cs typeface="+mj-cs"/>
            </a:endParaRPr>
          </a:p>
          <a:p>
            <a:pPr marL="342900" indent="-342900" algn="l">
              <a:buClr>
                <a:schemeClr val="accent1">
                  <a:lumMod val="75000"/>
                </a:schemeClr>
              </a:buClr>
              <a:buFont typeface="Arial" pitchFamily="34" charset="0"/>
              <a:buChar char="•"/>
            </a:pPr>
            <a:endParaRPr lang="en-US" sz="1600" b="1" dirty="0">
              <a:solidFill>
                <a:schemeClr val="accent1">
                  <a:lumMod val="75000"/>
                </a:schemeClr>
              </a:solidFill>
              <a:latin typeface="+mn-lt"/>
              <a:ea typeface="+mj-ea"/>
              <a:cs typeface="+mj-cs"/>
            </a:endParaRPr>
          </a:p>
          <a:p>
            <a:pPr marL="342900" indent="-342900" algn="l">
              <a:buClr>
                <a:schemeClr val="accent1">
                  <a:lumMod val="75000"/>
                </a:schemeClr>
              </a:buClr>
              <a:buFont typeface="Arial" pitchFamily="34" charset="0"/>
              <a:buChar char="•"/>
            </a:pPr>
            <a:endParaRPr lang="en-US" sz="1600" b="1" dirty="0" smtClean="0">
              <a:solidFill>
                <a:schemeClr val="accent1">
                  <a:lumMod val="75000"/>
                </a:schemeClr>
              </a:solidFill>
              <a:latin typeface="+mn-lt"/>
              <a:ea typeface="+mj-ea"/>
              <a:cs typeface="+mj-cs"/>
            </a:endParaRPr>
          </a:p>
          <a:p>
            <a:pPr marL="342900" indent="-342900" algn="l">
              <a:buClr>
                <a:schemeClr val="accent1">
                  <a:lumMod val="75000"/>
                </a:schemeClr>
              </a:buClr>
              <a:buFont typeface="Arial" pitchFamily="34" charset="0"/>
              <a:buChar char="•"/>
            </a:pPr>
            <a:endParaRPr lang="en-US" sz="1600" b="1" dirty="0">
              <a:solidFill>
                <a:schemeClr val="accent1">
                  <a:lumMod val="75000"/>
                </a:schemeClr>
              </a:solidFill>
              <a:latin typeface="+mn-lt"/>
              <a:ea typeface="+mj-ea"/>
              <a:cs typeface="+mj-cs"/>
            </a:endParaRPr>
          </a:p>
          <a:p>
            <a:pPr marL="342900" indent="-342900" algn="l">
              <a:buClr>
                <a:schemeClr val="accent1">
                  <a:lumMod val="75000"/>
                </a:schemeClr>
              </a:buClr>
              <a:buFont typeface="Arial" pitchFamily="34" charset="0"/>
              <a:buChar char="•"/>
            </a:pPr>
            <a:endParaRPr lang="en-US" sz="1600" b="1" dirty="0" smtClean="0">
              <a:solidFill>
                <a:schemeClr val="accent1">
                  <a:lumMod val="75000"/>
                </a:schemeClr>
              </a:solidFill>
              <a:latin typeface="+mn-lt"/>
              <a:ea typeface="+mj-ea"/>
              <a:cs typeface="+mj-cs"/>
            </a:endParaRPr>
          </a:p>
          <a:p>
            <a:pPr marL="342900" indent="-342900" algn="l">
              <a:buClr>
                <a:schemeClr val="accent1">
                  <a:lumMod val="75000"/>
                </a:schemeClr>
              </a:buClr>
              <a:buFont typeface="Arial" pitchFamily="34" charset="0"/>
              <a:buChar char="•"/>
            </a:pPr>
            <a:endParaRPr lang="en-US" sz="1600" b="1" dirty="0" smtClean="0">
              <a:solidFill>
                <a:schemeClr val="accent1">
                  <a:lumMod val="75000"/>
                </a:schemeClr>
              </a:solidFill>
              <a:latin typeface="+mn-lt"/>
              <a:ea typeface="+mj-ea"/>
              <a:cs typeface="+mj-cs"/>
            </a:endParaRPr>
          </a:p>
          <a:p>
            <a:pPr algn="l">
              <a:buClr>
                <a:srgbClr val="0066FF"/>
              </a:buClr>
            </a:pPr>
            <a:endParaRPr lang="en-US" sz="2000" u="sng" dirty="0" smtClean="0">
              <a:solidFill>
                <a:srgbClr val="FFFFCC"/>
              </a:solidFill>
            </a:endParaRPr>
          </a:p>
          <a:p>
            <a:pPr algn="l">
              <a:buClr>
                <a:srgbClr val="0066FF"/>
              </a:buClr>
            </a:pPr>
            <a:endParaRPr lang="en-US" sz="2000" u="sng" dirty="0">
              <a:solidFill>
                <a:srgbClr val="FFFFCC"/>
              </a:solidFill>
            </a:endParaRPr>
          </a:p>
          <a:p>
            <a:pPr algn="l">
              <a:buClr>
                <a:srgbClr val="0066FF"/>
              </a:buClr>
            </a:pPr>
            <a:endParaRPr lang="en-US" sz="2000" u="sng" dirty="0" smtClean="0">
              <a:solidFill>
                <a:srgbClr val="FFFFCC"/>
              </a:solidFill>
            </a:endParaRPr>
          </a:p>
          <a:p>
            <a:pPr algn="l">
              <a:buClr>
                <a:srgbClr val="0066FF"/>
              </a:buClr>
            </a:pPr>
            <a:endParaRPr lang="en-US" sz="2000" u="sng" dirty="0">
              <a:solidFill>
                <a:srgbClr val="FFFFCC"/>
              </a:solidFill>
            </a:endParaRPr>
          </a:p>
        </p:txBody>
      </p:sp>
    </p:spTree>
    <p:extLst>
      <p:ext uri="{BB962C8B-B14F-4D97-AF65-F5344CB8AC3E}">
        <p14:creationId xmlns:p14="http://schemas.microsoft.com/office/powerpoint/2010/main" val="5931575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304800"/>
            <a:ext cx="8534400" cy="5791200"/>
          </a:xfrm>
        </p:spPr>
        <p:txBody>
          <a:bodyPr>
            <a:normAutofit/>
          </a:bodyPr>
          <a:lstStyle/>
          <a:p>
            <a:pPr algn="l">
              <a:buClr>
                <a:srgbClr val="0066FF"/>
              </a:buClr>
            </a:pPr>
            <a:endParaRPr lang="en-US" sz="800" b="1" dirty="0">
              <a:solidFill>
                <a:schemeClr val="tx2"/>
              </a:solidFill>
              <a:latin typeface="+mn-lt"/>
              <a:ea typeface="+mj-ea"/>
              <a:cs typeface="+mj-cs"/>
            </a:endParaRPr>
          </a:p>
          <a:p>
            <a:pPr algn="l">
              <a:buClr>
                <a:schemeClr val="accent1">
                  <a:lumMod val="75000"/>
                </a:schemeClr>
              </a:buClr>
            </a:pPr>
            <a:r>
              <a:rPr lang="en-US" sz="1800" b="1" u="sng" dirty="0">
                <a:solidFill>
                  <a:schemeClr val="accent1">
                    <a:lumMod val="75000"/>
                  </a:schemeClr>
                </a:solidFill>
              </a:rPr>
              <a:t>Teachers will know…</a:t>
            </a:r>
          </a:p>
          <a:p>
            <a:pPr marL="342900" indent="-342900" algn="l">
              <a:spcBef>
                <a:spcPts val="0"/>
              </a:spcBef>
              <a:buClr>
                <a:schemeClr val="accent1">
                  <a:lumMod val="75000"/>
                </a:schemeClr>
              </a:buClr>
              <a:buFont typeface="Arial" pitchFamily="34" charset="0"/>
              <a:buChar char="•"/>
            </a:pPr>
            <a:endParaRPr lang="en-US" sz="1800" b="1" dirty="0">
              <a:solidFill>
                <a:schemeClr val="accent1">
                  <a:lumMod val="75000"/>
                </a:schemeClr>
              </a:solidFill>
            </a:endParaRPr>
          </a:p>
          <a:p>
            <a:pPr marL="285750" lvl="0" indent="-285750" algn="l">
              <a:buFont typeface="Arial" pitchFamily="34" charset="0"/>
              <a:buChar char="•"/>
            </a:pPr>
            <a:r>
              <a:rPr lang="en-US" sz="1800" b="1" dirty="0">
                <a:solidFill>
                  <a:schemeClr val="accent1">
                    <a:lumMod val="75000"/>
                  </a:schemeClr>
                </a:solidFill>
              </a:rPr>
              <a:t>Reading and writing proficiency levels</a:t>
            </a:r>
          </a:p>
          <a:p>
            <a:pPr marL="285750" lvl="0" indent="-285750" algn="l">
              <a:buFont typeface="Arial" pitchFamily="34" charset="0"/>
              <a:buChar char="•"/>
            </a:pPr>
            <a:r>
              <a:rPr lang="en-US" sz="1800" b="1" dirty="0">
                <a:solidFill>
                  <a:schemeClr val="accent1">
                    <a:lumMod val="75000"/>
                  </a:schemeClr>
                </a:solidFill>
              </a:rPr>
              <a:t>Reading and writing strategies across curricula</a:t>
            </a:r>
            <a:endParaRPr lang="en-US" sz="1800" b="1" u="sng" dirty="0" smtClean="0">
              <a:solidFill>
                <a:schemeClr val="tx2"/>
              </a:solidFill>
              <a:latin typeface="+mn-lt"/>
              <a:ea typeface="+mj-ea"/>
              <a:cs typeface="+mj-cs"/>
            </a:endParaRPr>
          </a:p>
          <a:p>
            <a:pPr algn="l">
              <a:buClr>
                <a:srgbClr val="0066FF"/>
              </a:buClr>
            </a:pPr>
            <a:endParaRPr lang="en-US" sz="1800" b="1" u="sng" dirty="0">
              <a:solidFill>
                <a:schemeClr val="tx2"/>
              </a:solidFill>
              <a:latin typeface="+mn-lt"/>
              <a:ea typeface="+mj-ea"/>
              <a:cs typeface="+mj-cs"/>
            </a:endParaRPr>
          </a:p>
          <a:p>
            <a:pPr algn="l">
              <a:buClr>
                <a:srgbClr val="0066FF"/>
              </a:buClr>
            </a:pPr>
            <a:r>
              <a:rPr lang="en-US" sz="1800" b="1" u="sng" dirty="0">
                <a:solidFill>
                  <a:schemeClr val="accent1">
                    <a:lumMod val="75000"/>
                  </a:schemeClr>
                </a:solidFill>
              </a:rPr>
              <a:t>Teachers will be skilled at (able to) …</a:t>
            </a:r>
          </a:p>
          <a:p>
            <a:pPr algn="l">
              <a:buClr>
                <a:srgbClr val="0066FF"/>
              </a:buClr>
            </a:pPr>
            <a:endParaRPr lang="en-US" sz="800" b="1" dirty="0" smtClean="0">
              <a:solidFill>
                <a:schemeClr val="tx2"/>
              </a:solidFill>
              <a:latin typeface="+mn-lt"/>
              <a:ea typeface="+mj-ea"/>
              <a:cs typeface="+mj-cs"/>
            </a:endParaRPr>
          </a:p>
          <a:p>
            <a:pPr algn="l">
              <a:buClr>
                <a:srgbClr val="0066FF"/>
              </a:buClr>
            </a:pPr>
            <a:endParaRPr lang="en-US" sz="800" b="1" dirty="0">
              <a:solidFill>
                <a:schemeClr val="tx2"/>
              </a:solidFill>
              <a:latin typeface="+mn-lt"/>
              <a:ea typeface="+mj-ea"/>
              <a:cs typeface="+mj-cs"/>
            </a:endParaRPr>
          </a:p>
          <a:p>
            <a:pPr marL="285750" lvl="0" indent="-285750" algn="l">
              <a:buFont typeface="Arial" pitchFamily="34" charset="0"/>
              <a:buChar char="•"/>
            </a:pPr>
            <a:r>
              <a:rPr lang="en-US" sz="1800" b="1" dirty="0">
                <a:solidFill>
                  <a:schemeClr val="accent1">
                    <a:lumMod val="75000"/>
                  </a:schemeClr>
                </a:solidFill>
                <a:latin typeface="+mn-lt"/>
                <a:ea typeface="+mj-ea"/>
                <a:cs typeface="+mj-cs"/>
              </a:rPr>
              <a:t>Identify different types of reading and writing strategies.</a:t>
            </a:r>
          </a:p>
          <a:p>
            <a:pPr marL="285750" lvl="0" indent="-285750" algn="l">
              <a:buFont typeface="Arial" pitchFamily="34" charset="0"/>
              <a:buChar char="•"/>
            </a:pPr>
            <a:r>
              <a:rPr lang="en-US" sz="1800" b="1" dirty="0">
                <a:solidFill>
                  <a:schemeClr val="accent1">
                    <a:lumMod val="75000"/>
                  </a:schemeClr>
                </a:solidFill>
                <a:latin typeface="+mn-lt"/>
                <a:ea typeface="+mj-ea"/>
                <a:cs typeface="+mj-cs"/>
              </a:rPr>
              <a:t>Select reading and writing strategies appropriate to the students’ level of proficiency in the target language.</a:t>
            </a:r>
          </a:p>
          <a:p>
            <a:pPr marL="285750" indent="-285750" algn="l">
              <a:buFont typeface="Arial" pitchFamily="34" charset="0"/>
              <a:buChar char="•"/>
            </a:pPr>
            <a:r>
              <a:rPr lang="en-US" sz="1800" b="1" dirty="0">
                <a:solidFill>
                  <a:schemeClr val="accent1">
                    <a:lumMod val="75000"/>
                  </a:schemeClr>
                </a:solidFill>
                <a:latin typeface="+mn-lt"/>
                <a:ea typeface="+mj-ea"/>
                <a:cs typeface="+mj-cs"/>
              </a:rPr>
              <a:t>Demonstrate the use of reading and writing strategies.</a:t>
            </a:r>
          </a:p>
          <a:p>
            <a:pPr algn="l">
              <a:buClr>
                <a:srgbClr val="0066FF"/>
              </a:buClr>
            </a:pPr>
            <a:endParaRPr lang="en-US" sz="2000" dirty="0">
              <a:solidFill>
                <a:srgbClr val="0066FF"/>
              </a:solidFill>
            </a:endParaRPr>
          </a:p>
        </p:txBody>
      </p:sp>
    </p:spTree>
    <p:extLst>
      <p:ext uri="{BB962C8B-B14F-4D97-AF65-F5344CB8AC3E}">
        <p14:creationId xmlns:p14="http://schemas.microsoft.com/office/powerpoint/2010/main" val="13068199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304800"/>
            <a:ext cx="8534400" cy="6019800"/>
          </a:xfrm>
        </p:spPr>
        <p:txBody>
          <a:bodyPr>
            <a:normAutofit/>
          </a:bodyPr>
          <a:lstStyle/>
          <a:p>
            <a:endParaRPr lang="en-US" sz="2100" b="1" dirty="0" smtClean="0">
              <a:solidFill>
                <a:schemeClr val="tx2"/>
              </a:solidFill>
              <a:latin typeface="+mn-lt"/>
              <a:ea typeface="+mj-ea"/>
              <a:cs typeface="+mj-cs"/>
            </a:endParaRPr>
          </a:p>
          <a:p>
            <a:r>
              <a:rPr lang="en-US" sz="2100" b="1" dirty="0" smtClean="0">
                <a:solidFill>
                  <a:schemeClr val="tx2"/>
                </a:solidFill>
                <a:latin typeface="+mn-lt"/>
                <a:ea typeface="+mj-ea"/>
                <a:cs typeface="+mj-cs"/>
              </a:rPr>
              <a:t>ACTFL </a:t>
            </a:r>
            <a:r>
              <a:rPr lang="en-US" sz="2100" b="1" dirty="0">
                <a:solidFill>
                  <a:schemeClr val="tx2"/>
                </a:solidFill>
                <a:latin typeface="+mn-lt"/>
                <a:ea typeface="+mj-ea"/>
                <a:cs typeface="+mj-cs"/>
              </a:rPr>
              <a:t>Proficiency Guidelines, 2012</a:t>
            </a:r>
          </a:p>
          <a:p>
            <a:pPr algn="l"/>
            <a:endParaRPr lang="en-US" sz="1600" b="1" dirty="0">
              <a:solidFill>
                <a:schemeClr val="tx2"/>
              </a:solidFill>
              <a:latin typeface="+mn-lt"/>
              <a:ea typeface="+mj-ea"/>
              <a:cs typeface="+mj-cs"/>
            </a:endParaRPr>
          </a:p>
          <a:p>
            <a:pPr algn="l">
              <a:buClr>
                <a:srgbClr val="0066FF"/>
              </a:buClr>
            </a:pPr>
            <a:r>
              <a:rPr lang="en-US" sz="1600" dirty="0">
                <a:solidFill>
                  <a:srgbClr val="0066FF"/>
                </a:solidFill>
                <a:hlinkClick r:id="rId2"/>
              </a:rPr>
              <a:t>http://</a:t>
            </a:r>
            <a:r>
              <a:rPr lang="en-US" sz="1600" dirty="0" smtClean="0">
                <a:solidFill>
                  <a:srgbClr val="0066FF"/>
                </a:solidFill>
                <a:hlinkClick r:id="rId2"/>
              </a:rPr>
              <a:t>actflproficiencyguidelines2012.org/</a:t>
            </a:r>
            <a:r>
              <a:rPr lang="en-US" sz="1600" dirty="0" smtClean="0">
                <a:solidFill>
                  <a:srgbClr val="0066FF"/>
                </a:solidFill>
              </a:rPr>
              <a:t> </a:t>
            </a:r>
          </a:p>
          <a:p>
            <a:pPr algn="l">
              <a:buClr>
                <a:srgbClr val="0066FF"/>
              </a:buClr>
            </a:pPr>
            <a:endParaRPr lang="en-US" sz="1600" dirty="0">
              <a:solidFill>
                <a:srgbClr val="0066FF"/>
              </a:solidFill>
            </a:endParaRPr>
          </a:p>
          <a:p>
            <a:pPr algn="l">
              <a:buClr>
                <a:srgbClr val="0066FF"/>
              </a:buClr>
            </a:pPr>
            <a:endParaRPr lang="en-US" sz="1600" dirty="0" smtClean="0">
              <a:solidFill>
                <a:srgbClr val="0066FF"/>
              </a:solidFill>
            </a:endParaRPr>
          </a:p>
          <a:p>
            <a:pPr algn="l">
              <a:buClr>
                <a:srgbClr val="0066FF"/>
              </a:buClr>
            </a:pPr>
            <a:endParaRPr lang="en-US" sz="1600" dirty="0">
              <a:solidFill>
                <a:srgbClr val="0066FF"/>
              </a:solidFill>
            </a:endParaRPr>
          </a:p>
        </p:txBody>
      </p:sp>
    </p:spTree>
    <p:extLst>
      <p:ext uri="{BB962C8B-B14F-4D97-AF65-F5344CB8AC3E}">
        <p14:creationId xmlns:p14="http://schemas.microsoft.com/office/powerpoint/2010/main" val="10169459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381000"/>
            <a:ext cx="8534400" cy="4191000"/>
          </a:xfrm>
        </p:spPr>
        <p:txBody>
          <a:bodyPr>
            <a:normAutofit/>
          </a:bodyPr>
          <a:lstStyle/>
          <a:p>
            <a:pPr>
              <a:buClr>
                <a:srgbClr val="0066FF"/>
              </a:buClr>
            </a:pPr>
            <a:endParaRPr lang="en-US" dirty="0">
              <a:solidFill>
                <a:srgbClr val="0066FF"/>
              </a:solidFill>
            </a:endParaRPr>
          </a:p>
          <a:p>
            <a:pPr>
              <a:buClr>
                <a:srgbClr val="0066FF"/>
              </a:buClr>
            </a:pPr>
            <a:endParaRPr lang="en-US" sz="2000" dirty="0">
              <a:solidFill>
                <a:srgbClr val="0066FF"/>
              </a:solidFill>
            </a:endParaRPr>
          </a:p>
        </p:txBody>
      </p:sp>
      <p:sp>
        <p:nvSpPr>
          <p:cNvPr id="3" name="Rectangle 2"/>
          <p:cNvSpPr/>
          <p:nvPr/>
        </p:nvSpPr>
        <p:spPr>
          <a:xfrm>
            <a:off x="228600" y="381000"/>
            <a:ext cx="8153400" cy="3539430"/>
          </a:xfrm>
          <a:prstGeom prst="rect">
            <a:avLst/>
          </a:prstGeom>
        </p:spPr>
        <p:txBody>
          <a:bodyPr wrap="square">
            <a:spAutoFit/>
          </a:bodyPr>
          <a:lstStyle/>
          <a:p>
            <a:pPr algn="ctr"/>
            <a:endParaRPr lang="en-US" sz="800" b="1" dirty="0" smtClean="0">
              <a:solidFill>
                <a:srgbClr val="0000FF"/>
              </a:solidFill>
            </a:endParaRPr>
          </a:p>
          <a:p>
            <a:pPr algn="ctr"/>
            <a:r>
              <a:rPr lang="en-US" sz="2000" b="1" dirty="0">
                <a:solidFill>
                  <a:schemeClr val="tx2"/>
                </a:solidFill>
                <a:ea typeface="+mj-ea"/>
                <a:cs typeface="+mj-cs"/>
              </a:rPr>
              <a:t>Types of Text for World Language Students</a:t>
            </a:r>
          </a:p>
          <a:p>
            <a:r>
              <a:rPr lang="en-US" b="1" dirty="0">
                <a:solidFill>
                  <a:schemeClr val="tx2"/>
                </a:solidFill>
                <a:ea typeface="+mj-ea"/>
                <a:cs typeface="+mj-cs"/>
              </a:rPr>
              <a:t> </a:t>
            </a:r>
          </a:p>
          <a:p>
            <a:endParaRPr lang="en-US" b="1" dirty="0">
              <a:solidFill>
                <a:schemeClr val="tx2"/>
              </a:solidFill>
              <a:ea typeface="+mj-ea"/>
              <a:cs typeface="+mj-cs"/>
            </a:endParaRPr>
          </a:p>
          <a:p>
            <a:pPr marL="342900" lvl="0" indent="-342900">
              <a:buFont typeface="Arial" pitchFamily="34" charset="0"/>
              <a:buChar char="•"/>
            </a:pPr>
            <a:r>
              <a:rPr lang="en-US" b="1" dirty="0">
                <a:solidFill>
                  <a:schemeClr val="tx2"/>
                </a:solidFill>
                <a:ea typeface="+mj-ea"/>
                <a:cs typeface="+mj-cs"/>
              </a:rPr>
              <a:t>Created texts: Texts developed by non-native speakers for non-native speakers to fit students’ </a:t>
            </a:r>
            <a:r>
              <a:rPr lang="en-US" b="1" dirty="0">
                <a:solidFill>
                  <a:schemeClr val="accent1">
                    <a:lumMod val="75000"/>
                  </a:schemeClr>
                </a:solidFill>
                <a:ea typeface="+mj-ea"/>
                <a:cs typeface="+mj-cs"/>
              </a:rPr>
              <a:t>proficiency</a:t>
            </a:r>
            <a:r>
              <a:rPr lang="en-US" b="1" dirty="0">
                <a:solidFill>
                  <a:schemeClr val="tx2"/>
                </a:solidFill>
                <a:ea typeface="+mj-ea"/>
                <a:cs typeface="+mj-cs"/>
              </a:rPr>
              <a:t> in the target language and curriculum needs.</a:t>
            </a:r>
          </a:p>
          <a:p>
            <a:pPr marL="342900" lvl="0" indent="-342900">
              <a:buFont typeface="Arial" pitchFamily="34" charset="0"/>
              <a:buChar char="•"/>
            </a:pPr>
            <a:endParaRPr lang="en-US" b="1" dirty="0">
              <a:solidFill>
                <a:schemeClr val="tx2"/>
              </a:solidFill>
              <a:ea typeface="+mj-ea"/>
              <a:cs typeface="+mj-cs"/>
            </a:endParaRPr>
          </a:p>
          <a:p>
            <a:pPr marL="342900" lvl="0" indent="-342900">
              <a:buFont typeface="Arial" pitchFamily="34" charset="0"/>
              <a:buChar char="•"/>
            </a:pPr>
            <a:r>
              <a:rPr lang="en-US" b="1" dirty="0">
                <a:solidFill>
                  <a:schemeClr val="tx2"/>
                </a:solidFill>
                <a:ea typeface="+mj-ea"/>
                <a:cs typeface="+mj-cs"/>
              </a:rPr>
              <a:t>Semi-authentic texts: Texts created by native and/or non-native speaker, based on original materials, but adapted to fit students’ proficiency and curriculum needs. </a:t>
            </a:r>
          </a:p>
          <a:p>
            <a:pPr marL="342900" lvl="0" indent="-342900">
              <a:buFont typeface="Arial" pitchFamily="34" charset="0"/>
              <a:buChar char="•"/>
            </a:pPr>
            <a:endParaRPr lang="en-US" b="1" dirty="0">
              <a:solidFill>
                <a:schemeClr val="tx2"/>
              </a:solidFill>
              <a:ea typeface="+mj-ea"/>
              <a:cs typeface="+mj-cs"/>
            </a:endParaRPr>
          </a:p>
          <a:p>
            <a:pPr marL="342900" lvl="0" indent="-342900">
              <a:buFont typeface="Arial" pitchFamily="34" charset="0"/>
              <a:buChar char="•"/>
            </a:pPr>
            <a:r>
              <a:rPr lang="en-US" b="1" dirty="0">
                <a:solidFill>
                  <a:schemeClr val="tx2"/>
                </a:solidFill>
                <a:ea typeface="+mj-ea"/>
                <a:cs typeface="+mj-cs"/>
              </a:rPr>
              <a:t>Authentic texts: Texts created by native speakers for native speakers for consumption in a native environment. </a:t>
            </a:r>
          </a:p>
        </p:txBody>
      </p:sp>
    </p:spTree>
    <p:extLst>
      <p:ext uri="{BB962C8B-B14F-4D97-AF65-F5344CB8AC3E}">
        <p14:creationId xmlns:p14="http://schemas.microsoft.com/office/powerpoint/2010/main" val="11996985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04800" y="304800"/>
            <a:ext cx="8534400" cy="6400800"/>
          </a:xfrm>
        </p:spPr>
        <p:txBody>
          <a:bodyPr>
            <a:normAutofit/>
          </a:bodyPr>
          <a:lstStyle/>
          <a:p>
            <a:pPr algn="l">
              <a:buClr>
                <a:schemeClr val="accent1">
                  <a:lumMod val="75000"/>
                </a:schemeClr>
              </a:buClr>
            </a:pPr>
            <a:r>
              <a:rPr lang="en-US" sz="2000" b="1" dirty="0">
                <a:solidFill>
                  <a:schemeClr val="tx2"/>
                </a:solidFill>
                <a:latin typeface="+mn-lt"/>
                <a:ea typeface="+mj-ea"/>
                <a:cs typeface="+mj-cs"/>
              </a:rPr>
              <a:t>Things </a:t>
            </a:r>
            <a:r>
              <a:rPr lang="en-US" sz="2000" b="1" dirty="0" smtClean="0">
                <a:solidFill>
                  <a:schemeClr val="tx2"/>
                </a:solidFill>
                <a:latin typeface="+mn-lt"/>
                <a:ea typeface="+mj-ea"/>
                <a:cs typeface="+mj-cs"/>
              </a:rPr>
              <a:t>Teachers Should Consider When Selecting Reading Texts</a:t>
            </a:r>
            <a:endParaRPr lang="en-US" sz="2000" b="1" dirty="0">
              <a:solidFill>
                <a:schemeClr val="tx2"/>
              </a:solidFill>
              <a:latin typeface="+mn-lt"/>
              <a:ea typeface="+mj-ea"/>
              <a:cs typeface="+mj-cs"/>
            </a:endParaRPr>
          </a:p>
          <a:p>
            <a:pPr>
              <a:buClr>
                <a:schemeClr val="accent1">
                  <a:lumMod val="75000"/>
                </a:schemeClr>
              </a:buClr>
            </a:pPr>
            <a:r>
              <a:rPr lang="en-US" sz="1800" b="1" dirty="0">
                <a:solidFill>
                  <a:schemeClr val="tx2"/>
                </a:solidFill>
                <a:latin typeface="+mn-lt"/>
                <a:ea typeface="+mj-ea"/>
                <a:cs typeface="+mj-cs"/>
              </a:rPr>
              <a:t>	</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Students’ level of proficiency</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Curriculum objectives</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Information students should obtain from the text</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What students should do with the information</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Difficulties students may encounter (e.g., vocabulary, organization of text, background knowledge)</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Reading strategies appropriate to the text</a:t>
            </a:r>
          </a:p>
          <a:p>
            <a:pPr marL="342900" lvl="0" indent="-342900" algn="l">
              <a:buClr>
                <a:schemeClr val="accent1">
                  <a:lumMod val="75000"/>
                </a:schemeClr>
              </a:buClr>
              <a:buFont typeface="Arial" pitchFamily="34" charset="0"/>
              <a:buChar char="•"/>
            </a:pPr>
            <a:r>
              <a:rPr lang="en-US" sz="1800" b="1" dirty="0">
                <a:solidFill>
                  <a:schemeClr val="tx2"/>
                </a:solidFill>
                <a:latin typeface="+mn-lt"/>
                <a:ea typeface="+mj-ea"/>
                <a:cs typeface="+mj-cs"/>
              </a:rPr>
              <a:t>Direct modeling of appropriate students’ thinking while reading the </a:t>
            </a:r>
            <a:r>
              <a:rPr lang="en-US" sz="1800" b="1" dirty="0" smtClean="0">
                <a:solidFill>
                  <a:schemeClr val="tx2"/>
                </a:solidFill>
                <a:latin typeface="+mn-lt"/>
                <a:ea typeface="+mj-ea"/>
                <a:cs typeface="+mj-cs"/>
              </a:rPr>
              <a:t>text</a:t>
            </a:r>
          </a:p>
          <a:p>
            <a:pPr lvl="0" algn="l">
              <a:spcBef>
                <a:spcPts val="0"/>
              </a:spcBef>
              <a:buClr>
                <a:schemeClr val="accent1">
                  <a:lumMod val="75000"/>
                </a:schemeClr>
              </a:buClr>
            </a:pPr>
            <a:endParaRPr lang="en-US" sz="1600" b="1" dirty="0">
              <a:solidFill>
                <a:schemeClr val="tx2"/>
              </a:solidFill>
              <a:latin typeface="+mn-lt"/>
              <a:ea typeface="+mj-ea"/>
              <a:cs typeface="+mj-cs"/>
            </a:endParaRPr>
          </a:p>
          <a:p>
            <a:pPr algn="l">
              <a:buClr>
                <a:srgbClr val="0066FF"/>
              </a:buClr>
            </a:pPr>
            <a:r>
              <a:rPr lang="en-US" sz="2000" b="1" dirty="0">
                <a:solidFill>
                  <a:schemeClr val="tx2"/>
                </a:solidFill>
                <a:ea typeface="+mj-ea"/>
                <a:cs typeface="+mj-cs"/>
              </a:rPr>
              <a:t>When selecting reading texts </a:t>
            </a:r>
            <a:r>
              <a:rPr lang="en-US" sz="2000" b="1" dirty="0" smtClean="0">
                <a:solidFill>
                  <a:schemeClr val="tx2"/>
                </a:solidFill>
                <a:ea typeface="+mj-ea"/>
                <a:cs typeface="+mj-cs"/>
              </a:rPr>
              <a:t>…</a:t>
            </a:r>
          </a:p>
          <a:p>
            <a:pPr algn="l">
              <a:lnSpc>
                <a:spcPts val="1400"/>
              </a:lnSpc>
              <a:spcBef>
                <a:spcPts val="0"/>
              </a:spcBef>
              <a:buClr>
                <a:srgbClr val="0066FF"/>
              </a:buClr>
            </a:pPr>
            <a:endParaRPr lang="en-US" sz="2000" b="1" dirty="0">
              <a:solidFill>
                <a:schemeClr val="tx2"/>
              </a:solidFill>
              <a:ea typeface="+mj-ea"/>
              <a:cs typeface="+mj-cs"/>
            </a:endParaRPr>
          </a:p>
          <a:p>
            <a:pPr marL="342900" lvl="0" indent="-342900" algn="l">
              <a:buFont typeface="Arial" pitchFamily="34" charset="0"/>
              <a:buChar char="•"/>
            </a:pPr>
            <a:r>
              <a:rPr lang="en-US" sz="1800" b="1" dirty="0">
                <a:solidFill>
                  <a:srgbClr val="4F81BD">
                    <a:lumMod val="75000"/>
                  </a:srgbClr>
                </a:solidFill>
              </a:rPr>
              <a:t>Try selecting authentic passages</a:t>
            </a:r>
          </a:p>
          <a:p>
            <a:pPr marL="342900" lvl="0" indent="-342900" algn="l">
              <a:buFont typeface="Arial" pitchFamily="34" charset="0"/>
              <a:buChar char="•"/>
            </a:pPr>
            <a:r>
              <a:rPr lang="en-US" sz="1800" b="1" dirty="0">
                <a:solidFill>
                  <a:srgbClr val="4F81BD">
                    <a:lumMod val="75000"/>
                  </a:srgbClr>
                </a:solidFill>
              </a:rPr>
              <a:t>Think about adapting the task rather than the text</a:t>
            </a:r>
          </a:p>
          <a:p>
            <a:pPr algn="l">
              <a:buClr>
                <a:srgbClr val="0066FF"/>
              </a:buClr>
            </a:pPr>
            <a:endParaRPr lang="en-US" dirty="0">
              <a:solidFill>
                <a:srgbClr val="0066FF"/>
              </a:solidFill>
            </a:endParaRPr>
          </a:p>
          <a:p>
            <a:pPr>
              <a:buClr>
                <a:srgbClr val="0066FF"/>
              </a:buClr>
            </a:pPr>
            <a:endParaRPr lang="en-US" sz="2000" dirty="0">
              <a:solidFill>
                <a:srgbClr val="0066FF"/>
              </a:solidFill>
            </a:endParaRPr>
          </a:p>
        </p:txBody>
      </p:sp>
    </p:spTree>
    <p:extLst>
      <p:ext uri="{BB962C8B-B14F-4D97-AF65-F5344CB8AC3E}">
        <p14:creationId xmlns:p14="http://schemas.microsoft.com/office/powerpoint/2010/main" val="7646983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917</TotalTime>
  <Words>1602</Words>
  <Application>Microsoft Office PowerPoint</Application>
  <PresentationFormat>On-screen Show (4:3)</PresentationFormat>
  <Paragraphs>393</Paragraphs>
  <Slides>34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Document</vt:lpstr>
      <vt:lpstr> Developing Literacy in the World Language Classroom, Part I </vt:lpstr>
      <vt:lpstr>PowerPoint Presentation</vt:lpstr>
      <vt:lpstr>What Is Literacy?</vt:lpstr>
      <vt:lpstr>PowerPoint Presentation</vt:lpstr>
      <vt:lpstr>PowerPoint Presentation</vt:lpstr>
      <vt:lpstr>PowerPoint Presentation</vt:lpstr>
      <vt:lpstr>PowerPoint Presentation</vt:lpstr>
      <vt:lpstr>PowerPoint Presentation</vt:lpstr>
      <vt:lpstr>PowerPoint Presentation</vt:lpstr>
      <vt:lpstr>Reading Latin</vt:lpstr>
      <vt:lpstr>Literacy Toolbox</vt:lpstr>
      <vt:lpstr>Pre-Reading Strategies   </vt:lpstr>
      <vt:lpstr>PowerPoint Presentation</vt:lpstr>
      <vt:lpstr>During Reading Strategies  </vt:lpstr>
      <vt:lpstr>PowerPoint Presentation</vt:lpstr>
      <vt:lpstr>Post-Reading Strategies  </vt:lpstr>
      <vt:lpstr>PowerPoint Presentation</vt:lpstr>
      <vt:lpstr>PowerPoint Presentation</vt:lpstr>
      <vt:lpstr>Writing Strategies</vt:lpstr>
      <vt:lpstr>PowerPoint Presentation</vt:lpstr>
      <vt:lpstr>Writing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Writing Strategies</vt:lpstr>
      <vt:lpstr>Reading Strategies Plan </vt:lpstr>
      <vt:lpstr>Writing Strategies Plan </vt:lpstr>
      <vt:lpstr>Exit Ticket and Reflection Question to Go</vt:lpstr>
      <vt:lpstr> Developing Literacy in the World Language Classroom, Part II (Online – 2 PLP points)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Reading Skills in the World Language Classroom </dc:title>
  <dc:creator>Maria Nuzzo</dc:creator>
  <cp:lastModifiedBy>Maria Nuzzo</cp:lastModifiedBy>
  <cp:revision>106</cp:revision>
  <dcterms:created xsi:type="dcterms:W3CDTF">2006-08-16T00:00:00Z</dcterms:created>
  <dcterms:modified xsi:type="dcterms:W3CDTF">2013-05-20T18:08:56Z</dcterms:modified>
</cp:coreProperties>
</file>